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20"/>
  </p:notesMasterIdLst>
  <p:handoutMasterIdLst>
    <p:handoutMasterId r:id="rId21"/>
  </p:handoutMasterIdLst>
  <p:sldIdLst>
    <p:sldId id="389" r:id="rId2"/>
    <p:sldId id="487" r:id="rId3"/>
    <p:sldId id="479" r:id="rId4"/>
    <p:sldId id="480" r:id="rId5"/>
    <p:sldId id="475" r:id="rId6"/>
    <p:sldId id="477" r:id="rId7"/>
    <p:sldId id="478" r:id="rId8"/>
    <p:sldId id="433" r:id="rId9"/>
    <p:sldId id="485" r:id="rId10"/>
    <p:sldId id="486" r:id="rId11"/>
    <p:sldId id="491" r:id="rId12"/>
    <p:sldId id="483" r:id="rId13"/>
    <p:sldId id="484" r:id="rId14"/>
    <p:sldId id="482" r:id="rId15"/>
    <p:sldId id="488" r:id="rId16"/>
    <p:sldId id="490" r:id="rId17"/>
    <p:sldId id="492" r:id="rId18"/>
    <p:sldId id="493" r:id="rId19"/>
  </p:sldIdLst>
  <p:sldSz cx="9144000" cy="6858000" type="screen4x3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ieter van Rooyen (WRP)" initials="PvR (WRP)" lastIdx="7" clrIdx="0"/>
  <p:cmAuthor id="1" name="Colin Talanda" initials="CT" lastIdx="3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BC01"/>
    <a:srgbClr val="009900"/>
    <a:srgbClr val="FB592D"/>
    <a:srgbClr val="FDEADA"/>
    <a:srgbClr val="FFFFFF"/>
    <a:srgbClr val="4A7EBB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93" autoAdjust="0"/>
    <p:restoredTop sz="72207" autoAdjust="0"/>
  </p:normalViewPr>
  <p:slideViewPr>
    <p:cSldViewPr snapToGrid="0">
      <p:cViewPr>
        <p:scale>
          <a:sx n="71" d="100"/>
          <a:sy n="71" d="100"/>
        </p:scale>
        <p:origin x="-230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23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95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_Projects\Vaal%20Recon%20Strategy%20Mainten%20Study\06_Tasks\29_October%202014%20SSC%20runs\02_second\02_water%20requirements\RW%20Hist%20Comp%202014%20(TCTA_RECON)_v2%20PvR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_Projects\Vaal%20Recon%20Strategy%20Mainten%20Study\06_Tasks\29_October%202014%20SSC%20runs\Vaal%20Recon%20Maint%20Water%20Balances%20Oct%202014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_Projects\Vaal%20Recon%20Strategy%20Mainten%20Study\06_Tasks\29_October%202014%20SSC%20runs\Vaal%20Recon%20Maint%20Water%20Balances%20Oct%202014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_Projects\Vaal%20Recon%20Strategy%20Maintenance%20Study\02_Meetings\02_SSC\01_DryRun_20Feb2018\01_Resources\Copy%20of%20RW%20Hist%20Comp%202017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_Projects\Vaal%20Recon%20Strategy%20Maintenance%20Study\02_Meetings\02_SSC\01_DryRun_20Feb2018\02_Balance%20calculations\Vaal%20Recon%20Maint%20Water%20Balances%20Feb%202018.xls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_Projects\Vaal%20Recon%20Strategy%20Maintenance%20Study\02_Meetings\02_SSC\01_DryRun_20Feb2018\02_Balance%20calculations\Vaal%20Recon%20Maint%20Water%20Balances%20Feb%202018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266353956903972E-2"/>
          <c:y val="9.5701503221188255E-2"/>
          <c:w val="0.89579349904397787"/>
          <c:h val="0.75954738330975968"/>
        </c:manualLayout>
      </c:layout>
      <c:scatterChart>
        <c:scatterStyle val="lineMarker"/>
        <c:varyColors val="0"/>
        <c:ser>
          <c:idx val="6"/>
          <c:order val="0"/>
          <c:tx>
            <c:v>Historic water use</c:v>
          </c:tx>
          <c:spPr>
            <a:ln w="3810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'RW Proj Data'!$E$4:$AX$4</c:f>
              <c:numCache>
                <c:formatCode>General</c:formatCode>
                <c:ptCount val="46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</c:numCache>
            </c:numRef>
          </c:xVal>
          <c:yVal>
            <c:numRef>
              <c:f>'RW Proj Data'!$E$19:$AX$19</c:f>
              <c:numCache>
                <c:formatCode>0.0</c:formatCode>
                <c:ptCount val="46"/>
                <c:pt idx="0">
                  <c:v>435</c:v>
                </c:pt>
                <c:pt idx="1">
                  <c:v>460</c:v>
                </c:pt>
                <c:pt idx="2">
                  <c:v>495</c:v>
                </c:pt>
                <c:pt idx="3">
                  <c:v>530</c:v>
                </c:pt>
                <c:pt idx="4">
                  <c:v>565</c:v>
                </c:pt>
                <c:pt idx="5">
                  <c:v>590</c:v>
                </c:pt>
                <c:pt idx="6">
                  <c:v>635</c:v>
                </c:pt>
                <c:pt idx="7">
                  <c:v>660</c:v>
                </c:pt>
                <c:pt idx="8">
                  <c:v>695</c:v>
                </c:pt>
                <c:pt idx="9">
                  <c:v>730</c:v>
                </c:pt>
                <c:pt idx="10">
                  <c:v>765</c:v>
                </c:pt>
                <c:pt idx="11">
                  <c:v>800</c:v>
                </c:pt>
                <c:pt idx="12">
                  <c:v>875</c:v>
                </c:pt>
                <c:pt idx="13">
                  <c:v>720</c:v>
                </c:pt>
                <c:pt idx="14">
                  <c:v>660</c:v>
                </c:pt>
                <c:pt idx="15">
                  <c:v>670</c:v>
                </c:pt>
                <c:pt idx="16">
                  <c:v>695</c:v>
                </c:pt>
                <c:pt idx="17">
                  <c:v>720</c:v>
                </c:pt>
                <c:pt idx="18">
                  <c:v>765</c:v>
                </c:pt>
                <c:pt idx="19">
                  <c:v>824.76699999999983</c:v>
                </c:pt>
                <c:pt idx="20">
                  <c:v>870.86399999999981</c:v>
                </c:pt>
                <c:pt idx="21">
                  <c:v>979.58100000000002</c:v>
                </c:pt>
                <c:pt idx="22">
                  <c:v>1017.2800000000002</c:v>
                </c:pt>
                <c:pt idx="23">
                  <c:v>991.40899999999999</c:v>
                </c:pt>
                <c:pt idx="24">
                  <c:v>1074.45</c:v>
                </c:pt>
                <c:pt idx="25">
                  <c:v>933.93</c:v>
                </c:pt>
                <c:pt idx="26">
                  <c:v>971.48500000000001</c:v>
                </c:pt>
                <c:pt idx="27">
                  <c:v>1130.8361560000001</c:v>
                </c:pt>
                <c:pt idx="28">
                  <c:v>1094.1232149999996</c:v>
                </c:pt>
                <c:pt idx="29">
                  <c:v>1129.7</c:v>
                </c:pt>
                <c:pt idx="30">
                  <c:v>1113.99</c:v>
                </c:pt>
                <c:pt idx="31" formatCode="0.00">
                  <c:v>1115.561594</c:v>
                </c:pt>
                <c:pt idx="32" formatCode="0.00">
                  <c:v>1221.5623349999996</c:v>
                </c:pt>
                <c:pt idx="33" formatCode="0.00">
                  <c:v>1266.9083149999999</c:v>
                </c:pt>
                <c:pt idx="34" formatCode="0.00">
                  <c:v>1289.58</c:v>
                </c:pt>
                <c:pt idx="35" formatCode="General">
                  <c:v>1305.3899999999999</c:v>
                </c:pt>
                <c:pt idx="36" formatCode="0.00">
                  <c:v>1333.7064210000001</c:v>
                </c:pt>
                <c:pt idx="37" formatCode="0.00">
                  <c:v>1353.169367</c:v>
                </c:pt>
                <c:pt idx="38" formatCode="0.00">
                  <c:v>1396.0039999999999</c:v>
                </c:pt>
                <c:pt idx="39" formatCode="General">
                  <c:v>1410.721</c:v>
                </c:pt>
                <c:pt idx="40" formatCode="0.00">
                  <c:v>1449.9968060000001</c:v>
                </c:pt>
                <c:pt idx="41" formatCode="0.00">
                  <c:v>1481.2145410000001</c:v>
                </c:pt>
                <c:pt idx="42" formatCode="0.00">
                  <c:v>1521.5950710000004</c:v>
                </c:pt>
                <c:pt idx="43" formatCode="0.00">
                  <c:v>1569.1399999999999</c:v>
                </c:pt>
              </c:numCache>
            </c:numRef>
          </c:yVal>
          <c:smooth val="0"/>
        </c:ser>
        <c:ser>
          <c:idx val="4"/>
          <c:order val="1"/>
          <c:tx>
            <c:strRef>
              <c:f>'RW Proj Data'!$B$35</c:f>
              <c:strCache>
                <c:ptCount val="1"/>
                <c:pt idx="0">
                  <c:v>RW (2003 Questionnaire)</c:v>
                </c:pt>
              </c:strCache>
            </c:strRef>
          </c:tx>
          <c:spPr>
            <a:ln w="3175">
              <a:solidFill>
                <a:srgbClr val="00B0F0"/>
              </a:solidFill>
              <a:prstDash val="solid"/>
            </a:ln>
          </c:spPr>
          <c:marker>
            <c:symbol val="star"/>
            <c:size val="5"/>
            <c:spPr>
              <a:solidFill>
                <a:srgbClr val="00B0F0"/>
              </a:solidFill>
              <a:ln>
                <a:solidFill>
                  <a:srgbClr val="00B0F0"/>
                </a:solidFill>
                <a:prstDash val="solid"/>
              </a:ln>
            </c:spPr>
          </c:marker>
          <c:xVal>
            <c:numRef>
              <c:f>'RW Proj Data'!$AM$4:$BM$4</c:f>
              <c:numCache>
                <c:formatCode>General</c:formatCode>
                <c:ptCount val="2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  <c:pt idx="21">
                  <c:v>2025</c:v>
                </c:pt>
                <c:pt idx="22">
                  <c:v>2026</c:v>
                </c:pt>
                <c:pt idx="23">
                  <c:v>2027</c:v>
                </c:pt>
                <c:pt idx="24">
                  <c:v>2028</c:v>
                </c:pt>
                <c:pt idx="25">
                  <c:v>2029</c:v>
                </c:pt>
                <c:pt idx="26">
                  <c:v>2030</c:v>
                </c:pt>
              </c:numCache>
            </c:numRef>
          </c:xVal>
          <c:yVal>
            <c:numRef>
              <c:f>'RW Proj Data'!$AM$35:$BM$35</c:f>
              <c:numCache>
                <c:formatCode>0.0</c:formatCode>
                <c:ptCount val="27"/>
                <c:pt idx="0">
                  <c:v>1276.1964714353348</c:v>
                </c:pt>
                <c:pt idx="1">
                  <c:v>1321.9215660000004</c:v>
                </c:pt>
                <c:pt idx="2">
                  <c:v>1354.8433267802066</c:v>
                </c:pt>
                <c:pt idx="3">
                  <c:v>1388.5849866835879</c:v>
                </c:pt>
                <c:pt idx="4">
                  <c:v>1423.1669648662357</c:v>
                </c:pt>
                <c:pt idx="5">
                  <c:v>1458.6101890125758</c:v>
                </c:pt>
                <c:pt idx="6">
                  <c:v>1494.9361080000001</c:v>
                </c:pt>
                <c:pt idx="7">
                  <c:v>1527.3488117653385</c:v>
                </c:pt>
                <c:pt idx="8">
                  <c:v>1560.464276912757</c:v>
                </c:pt>
                <c:pt idx="9">
                  <c:v>1594.2977404790579</c:v>
                </c:pt>
                <c:pt idx="10">
                  <c:v>1628.8647698653708</c:v>
                </c:pt>
                <c:pt idx="11">
                  <c:v>1664.1812699999998</c:v>
                </c:pt>
                <c:pt idx="12">
                  <c:v>1696.2431581191329</c:v>
                </c:pt>
                <c:pt idx="13">
                  <c:v>1728.9227461777459</c:v>
                </c:pt>
                <c:pt idx="14">
                  <c:v>1762.2319346981612</c:v>
                </c:pt>
                <c:pt idx="15">
                  <c:v>1796.182853476532</c:v>
                </c:pt>
                <c:pt idx="16" formatCode="0.00">
                  <c:v>1830.7878660000001</c:v>
                </c:pt>
                <c:pt idx="17" formatCode="0.00">
                  <c:v>1866.1220718137999</c:v>
                </c:pt>
                <c:pt idx="18" formatCode="0.00">
                  <c:v>1902.1382277998064</c:v>
                </c:pt>
                <c:pt idx="19" formatCode="0.00">
                  <c:v>1938.8494955963426</c:v>
                </c:pt>
                <c:pt idx="20" formatCode="0.00">
                  <c:v>1976.2692908613528</c:v>
                </c:pt>
                <c:pt idx="21" formatCode="0.00">
                  <c:v>2014.411288174977</c:v>
                </c:pt>
                <c:pt idx="22" formatCode="0.00">
                  <c:v>2053.2894260367543</c:v>
                </c:pt>
                <c:pt idx="23" formatCode="0.00">
                  <c:v>2092.917911959265</c:v>
                </c:pt>
                <c:pt idx="24" formatCode="0.00">
                  <c:v>2133.3112276600796</c:v>
                </c:pt>
                <c:pt idx="25" formatCode="0.00">
                  <c:v>2174.4841343539179</c:v>
                </c:pt>
                <c:pt idx="26" formatCode="0.00">
                  <c:v>2216.4516781469492</c:v>
                </c:pt>
              </c:numCache>
            </c:numRef>
          </c:yVal>
          <c:smooth val="0"/>
        </c:ser>
        <c:ser>
          <c:idx val="9"/>
          <c:order val="2"/>
          <c:tx>
            <c:strRef>
              <c:f>'RW Proj Data'!$B$75</c:f>
              <c:strCache>
                <c:ptCount val="1"/>
                <c:pt idx="0">
                  <c:v>VR No WC/WDM_Jan14</c:v>
                </c:pt>
              </c:strCache>
            </c:strRef>
          </c:tx>
          <c:spPr>
            <a:ln>
              <a:solidFill>
                <a:srgbClr val="FF0000"/>
              </a:solidFill>
              <a:prstDash val="dash"/>
            </a:ln>
          </c:spPr>
          <c:marker>
            <c:symbol val="none"/>
          </c:marker>
          <c:xVal>
            <c:numRef>
              <c:f>'RW Proj Data'!$Y$4:$BM$4</c:f>
              <c:numCache>
                <c:formatCode>General</c:formatCode>
                <c:ptCount val="4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</c:numCache>
            </c:numRef>
          </c:xVal>
          <c:yVal>
            <c:numRef>
              <c:f>'RW Proj Data'!$Y$75:$BM$75</c:f>
              <c:numCache>
                <c:formatCode>General</c:formatCode>
                <c:ptCount val="41"/>
                <c:pt idx="23" formatCode="0.00">
                  <c:v>1521.6003768911758</c:v>
                </c:pt>
                <c:pt idx="24" formatCode="0.00">
                  <c:v>1533.239300627009</c:v>
                </c:pt>
                <c:pt idx="25" formatCode="0.00">
                  <c:v>1571.6864210423619</c:v>
                </c:pt>
                <c:pt idx="26" formatCode="0.00">
                  <c:v>1597.1018633384779</c:v>
                </c:pt>
                <c:pt idx="27" formatCode="0.00">
                  <c:v>1621.8673372546814</c:v>
                </c:pt>
                <c:pt idx="28" formatCode="0.00">
                  <c:v>1646.2240761075641</c:v>
                </c:pt>
                <c:pt idx="29" formatCode="0.00">
                  <c:v>1670.4356077645159</c:v>
                </c:pt>
                <c:pt idx="30" formatCode="0.00">
                  <c:v>1694.7125912740435</c:v>
                </c:pt>
                <c:pt idx="31" formatCode="0.00">
                  <c:v>1716.8084296778741</c:v>
                </c:pt>
                <c:pt idx="32" formatCode="0.00">
                  <c:v>1735.950906172367</c:v>
                </c:pt>
                <c:pt idx="33" formatCode="0.00">
                  <c:v>1755.174699740701</c:v>
                </c:pt>
                <c:pt idx="34" formatCode="0.00">
                  <c:v>1775.0149791555964</c:v>
                </c:pt>
                <c:pt idx="35" formatCode="0.00">
                  <c:v>1794.9398351519262</c:v>
                </c:pt>
                <c:pt idx="36" formatCode="0.00">
                  <c:v>1817.9237634448145</c:v>
                </c:pt>
                <c:pt idx="37" formatCode="0.00">
                  <c:v>1841.6270361423094</c:v>
                </c:pt>
                <c:pt idx="38" formatCode="0.00">
                  <c:v>1865.4586296788352</c:v>
                </c:pt>
                <c:pt idx="39" formatCode="0.00">
                  <c:v>1889.4201257167883</c:v>
                </c:pt>
                <c:pt idx="40" formatCode="0.00">
                  <c:v>1913.5131148580094</c:v>
                </c:pt>
              </c:numCache>
            </c:numRef>
          </c:yVal>
          <c:smooth val="0"/>
        </c:ser>
        <c:ser>
          <c:idx val="10"/>
          <c:order val="3"/>
          <c:tx>
            <c:strRef>
              <c:f>'RW Proj Data'!$B$80</c:f>
              <c:strCache>
                <c:ptCount val="1"/>
                <c:pt idx="0">
                  <c:v>VR WC/WDM_Jan14</c:v>
                </c:pt>
              </c:strCache>
            </c:strRef>
          </c:tx>
          <c:spPr>
            <a:ln>
              <a:solidFill>
                <a:srgbClr val="8EF307"/>
              </a:solidFill>
              <a:prstDash val="sysDash"/>
            </a:ln>
          </c:spPr>
          <c:marker>
            <c:symbol val="none"/>
          </c:marker>
          <c:xVal>
            <c:numRef>
              <c:f>'RW Proj Data'!$Y$4:$BM$4</c:f>
              <c:numCache>
                <c:formatCode>General</c:formatCode>
                <c:ptCount val="4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</c:numCache>
            </c:numRef>
          </c:xVal>
          <c:yVal>
            <c:numRef>
              <c:f>'RW Proj Data'!$Y$80:$BM$80</c:f>
              <c:numCache>
                <c:formatCode>General</c:formatCode>
                <c:ptCount val="41"/>
                <c:pt idx="23" formatCode="0.00">
                  <c:v>1521.6003768911758</c:v>
                </c:pt>
                <c:pt idx="24" formatCode="0.00">
                  <c:v>1477.9058742376444</c:v>
                </c:pt>
                <c:pt idx="25" formatCode="0.00">
                  <c:v>1497.2370474211298</c:v>
                </c:pt>
                <c:pt idx="26" formatCode="0.00">
                  <c:v>1503.2711445572668</c:v>
                </c:pt>
                <c:pt idx="27" formatCode="0.00">
                  <c:v>1508.7543785125245</c:v>
                </c:pt>
                <c:pt idx="28" formatCode="0.00">
                  <c:v>1529.7711360404533</c:v>
                </c:pt>
                <c:pt idx="29" formatCode="0.00">
                  <c:v>1552.8271591191319</c:v>
                </c:pt>
                <c:pt idx="30" formatCode="0.00">
                  <c:v>1575.9237092880251</c:v>
                </c:pt>
                <c:pt idx="31" formatCode="0.00">
                  <c:v>1596.3563218174206</c:v>
                </c:pt>
                <c:pt idx="32" formatCode="0.00">
                  <c:v>1614.0587132314877</c:v>
                </c:pt>
                <c:pt idx="33" formatCode="0.00">
                  <c:v>1631.8201822564108</c:v>
                </c:pt>
                <c:pt idx="34" formatCode="0.00">
                  <c:v>1650.168667534248</c:v>
                </c:pt>
                <c:pt idx="35" formatCode="0.00">
                  <c:v>1668.5715474576016</c:v>
                </c:pt>
                <c:pt idx="36" formatCode="0.00">
                  <c:v>1690.6233537318949</c:v>
                </c:pt>
                <c:pt idx="37" formatCode="0.00">
                  <c:v>1713.355314398113</c:v>
                </c:pt>
                <c:pt idx="38" formatCode="0.00">
                  <c:v>1736.1931261801242</c:v>
                </c:pt>
                <c:pt idx="39" formatCode="0.00">
                  <c:v>1759.1375022949005</c:v>
                </c:pt>
                <c:pt idx="40" formatCode="0.00">
                  <c:v>1782.1891380376667</c:v>
                </c:pt>
              </c:numCache>
            </c:numRef>
          </c:yVal>
          <c:smooth val="0"/>
        </c:ser>
        <c:ser>
          <c:idx val="3"/>
          <c:order val="4"/>
          <c:tx>
            <c:strRef>
              <c:f>'RW Proj Data'!$B$89</c:f>
              <c:strCache>
                <c:ptCount val="1"/>
                <c:pt idx="0">
                  <c:v>RW_Oct_2014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'RW Proj Data'!$Y$4:$BM$4</c:f>
              <c:numCache>
                <c:formatCode>General</c:formatCode>
                <c:ptCount val="4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</c:numCache>
            </c:numRef>
          </c:xVal>
          <c:yVal>
            <c:numRef>
              <c:f>'RW Proj Data'!$Y$89:$BM$89</c:f>
              <c:numCache>
                <c:formatCode>General</c:formatCode>
                <c:ptCount val="41"/>
                <c:pt idx="23" formatCode="0.00">
                  <c:v>1567.1477071458905</c:v>
                </c:pt>
                <c:pt idx="24" formatCode="0.00">
                  <c:v>1592.1096984890107</c:v>
                </c:pt>
                <c:pt idx="25" formatCode="0.00">
                  <c:v>1623.9518924587912</c:v>
                </c:pt>
                <c:pt idx="26" formatCode="0.00">
                  <c:v>1653.183026523049</c:v>
                </c:pt>
                <c:pt idx="27" formatCode="0.00">
                  <c:v>1682.940321000465</c:v>
                </c:pt>
                <c:pt idx="28" formatCode="0.00">
                  <c:v>1713.233246778472</c:v>
                </c:pt>
                <c:pt idx="29" formatCode="0.00">
                  <c:v>1744.0714452204847</c:v>
                </c:pt>
                <c:pt idx="30" formatCode="0.00">
                  <c:v>1775.4647312344534</c:v>
                </c:pt>
                <c:pt idx="31" formatCode="0.00">
                  <c:v>1806.5353640310568</c:v>
                </c:pt>
                <c:pt idx="32" formatCode="0.00">
                  <c:v>1838.1497329016004</c:v>
                </c:pt>
                <c:pt idx="33" formatCode="0.00">
                  <c:v>1870.3173532273786</c:v>
                </c:pt>
                <c:pt idx="34" formatCode="0.00">
                  <c:v>1903.0479069088578</c:v>
                </c:pt>
                <c:pt idx="35" formatCode="0.00">
                  <c:v>1936.3512452797625</c:v>
                </c:pt>
                <c:pt idx="36" formatCode="0.00">
                  <c:v>1965.3965139589593</c:v>
                </c:pt>
                <c:pt idx="37" formatCode="0.00">
                  <c:v>1994.8774616683434</c:v>
                </c:pt>
                <c:pt idx="38" formatCode="0.00">
                  <c:v>2024.8006235933678</c:v>
                </c:pt>
                <c:pt idx="39" formatCode="0.00">
                  <c:v>2055.1726329472694</c:v>
                </c:pt>
                <c:pt idx="40" formatCode="0.00">
                  <c:v>2086.000222441477</c:v>
                </c:pt>
              </c:numCache>
            </c:numRef>
          </c:yVal>
          <c:smooth val="0"/>
        </c:ser>
        <c:ser>
          <c:idx val="7"/>
          <c:order val="5"/>
          <c:tx>
            <c:strRef>
              <c:f>'RW Proj Data'!$B$90</c:f>
              <c:strCache>
                <c:ptCount val="1"/>
                <c:pt idx="0">
                  <c:v>RW_Oct_2014_WDM_Reuse</c:v>
                </c:pt>
              </c:strCache>
            </c:strRef>
          </c:tx>
          <c:spPr>
            <a:ln>
              <a:solidFill>
                <a:srgbClr val="92D050"/>
              </a:solidFill>
              <a:prstDash val="solid"/>
            </a:ln>
          </c:spPr>
          <c:marker>
            <c:symbol val="none"/>
          </c:marker>
          <c:xVal>
            <c:numRef>
              <c:f>'RW Proj Data'!$Y$4:$BM$4</c:f>
              <c:numCache>
                <c:formatCode>General</c:formatCode>
                <c:ptCount val="4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</c:numCache>
            </c:numRef>
          </c:xVal>
          <c:yVal>
            <c:numRef>
              <c:f>'RW Proj Data'!$Y$90:$BM$90</c:f>
              <c:numCache>
                <c:formatCode>General</c:formatCode>
                <c:ptCount val="41"/>
                <c:pt idx="23" formatCode="0.00">
                  <c:v>1567.1477071458903</c:v>
                </c:pt>
                <c:pt idx="24" formatCode="0.00">
                  <c:v>1536.7762720996459</c:v>
                </c:pt>
                <c:pt idx="25" formatCode="0.00">
                  <c:v>1537.3403566753959</c:v>
                </c:pt>
                <c:pt idx="26" formatCode="0.00">
                  <c:v>1545.709064498596</c:v>
                </c:pt>
                <c:pt idx="27" formatCode="0.00">
                  <c:v>1554.7030379339828</c:v>
                </c:pt>
                <c:pt idx="28" formatCode="0.00">
                  <c:v>1580.1749013059564</c:v>
                </c:pt>
                <c:pt idx="29" formatCode="0.00">
                  <c:v>1608.376510088616</c:v>
                </c:pt>
                <c:pt idx="30" formatCode="0.00">
                  <c:v>1600.5832816808675</c:v>
                </c:pt>
                <c:pt idx="31" formatCode="0.00">
                  <c:v>1628.5096075219551</c:v>
                </c:pt>
                <c:pt idx="32" formatCode="0.00">
                  <c:v>1657.2028102309905</c:v>
                </c:pt>
                <c:pt idx="33" formatCode="0.00">
                  <c:v>1686.4270249322792</c:v>
                </c:pt>
                <c:pt idx="34" formatCode="0.00">
                  <c:v>1716.1847033956174</c:v>
                </c:pt>
                <c:pt idx="35" formatCode="0.00">
                  <c:v>1746.484984612465</c:v>
                </c:pt>
                <c:pt idx="36" formatCode="0.00">
                  <c:v>1773.117050191986</c:v>
                </c:pt>
                <c:pt idx="37" formatCode="0.00">
                  <c:v>1800.1456047890129</c:v>
                </c:pt>
                <c:pt idx="38" formatCode="0.00">
                  <c:v>1827.5939038784404</c:v>
                </c:pt>
                <c:pt idx="39" formatCode="0.00">
                  <c:v>1855.492712228084</c:v>
                </c:pt>
                <c:pt idx="40" formatCode="0.00">
                  <c:v>1882.059772004661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669632"/>
        <c:axId val="49671552"/>
      </c:scatterChart>
      <c:valAx>
        <c:axId val="49669632"/>
        <c:scaling>
          <c:orientation val="minMax"/>
          <c:max val="2030"/>
          <c:min val="1990"/>
        </c:scaling>
        <c:delete val="0"/>
        <c:axPos val="b"/>
        <c:majorGridlines>
          <c:spPr>
            <a:ln w="3175">
              <a:solidFill>
                <a:srgbClr val="808080"/>
              </a:solidFill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 lang="en-GB" sz="10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ZA"/>
                  <a:t>Years</a:t>
                </a:r>
              </a:p>
            </c:rich>
          </c:tx>
          <c:layout>
            <c:manualLayout>
              <c:xMode val="edge"/>
              <c:yMode val="edge"/>
              <c:x val="0.50382406257410794"/>
              <c:y val="0.9024045573848726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GB" sz="10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671552"/>
        <c:crossesAt val="0"/>
        <c:crossBetween val="midCat"/>
        <c:majorUnit val="2"/>
      </c:valAx>
      <c:valAx>
        <c:axId val="49671552"/>
        <c:scaling>
          <c:orientation val="minMax"/>
          <c:max val="2300"/>
          <c:min val="800"/>
        </c:scaling>
        <c:delete val="0"/>
        <c:axPos val="l"/>
        <c:majorGridlines>
          <c:spPr>
            <a:ln w="12700">
              <a:solidFill>
                <a:srgbClr val="000000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lang="en-GB" sz="1075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1075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Water Requirements  ( million m</a:t>
                </a:r>
                <a:r>
                  <a:rPr lang="en-GB" sz="1075" b="1" i="0" u="none" strike="noStrike" baseline="30000">
                    <a:solidFill>
                      <a:srgbClr val="000000"/>
                    </a:solidFill>
                    <a:latin typeface="Arial"/>
                    <a:cs typeface="Arial"/>
                  </a:rPr>
                  <a:t>3</a:t>
                </a:r>
                <a:r>
                  <a:rPr lang="en-GB" sz="1075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/annum )</a:t>
                </a:r>
              </a:p>
            </c:rich>
          </c:tx>
          <c:layout>
            <c:manualLayout>
              <c:xMode val="edge"/>
              <c:yMode val="edge"/>
              <c:x val="3.5844929040050643E-3"/>
              <c:y val="0.3055162594592849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GB" sz="10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669632"/>
        <c:crossesAt val="1990"/>
        <c:crossBetween val="midCat"/>
        <c:majorUnit val="100"/>
        <c:minorUnit val="50"/>
      </c:valAx>
      <c:spPr>
        <a:solidFill>
          <a:srgbClr val="FFFFCC"/>
        </a:solidFill>
        <a:ln w="12700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4.7801147227533479E-3"/>
          <c:y val="0.93333333333333335"/>
          <c:w val="0.98757170172084108"/>
          <c:h val="6.8085106382978725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lang="en-GB" sz="65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25400">
      <a:solidFill>
        <a:srgbClr val="000000"/>
      </a:solidFill>
      <a:prstDash val="solid"/>
    </a:ln>
  </c:spPr>
  <c:txPr>
    <a:bodyPr/>
    <a:lstStyle/>
    <a:p>
      <a:pPr>
        <a:defRPr sz="10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196085513404165"/>
          <c:y val="4.5125494906357082E-2"/>
          <c:w val="0.8404965536002339"/>
          <c:h val="0.79740653047739651"/>
        </c:manualLayout>
      </c:layout>
      <c:scatterChart>
        <c:scatterStyle val="lineMarker"/>
        <c:varyColors val="0"/>
        <c:ser>
          <c:idx val="3"/>
          <c:order val="0"/>
          <c:tx>
            <c:strRef>
              <c:f>'WBs (N Recon Esk Decom Adj)'!$A$17</c:f>
              <c:strCache>
                <c:ptCount val="1"/>
                <c:pt idx="0">
                  <c:v>Estimate of Actual Use</c:v>
                </c:pt>
              </c:strCache>
            </c:strRef>
          </c:tx>
          <c:spPr>
            <a:ln w="539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'WBs (N Recon Esk Decom Adj)'!$B$1:$I$1</c:f>
              <c:numCache>
                <c:formatCode>General</c:formatCode>
                <c:ptCount val="8"/>
                <c:pt idx="0">
                  <c:v>2005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xVal>
          <c:yVal>
            <c:numRef>
              <c:f>'WBs (N Recon Esk Decom Adj)'!$B$17:$I$17</c:f>
              <c:numCache>
                <c:formatCode>0</c:formatCode>
                <c:ptCount val="8"/>
                <c:pt idx="0">
                  <c:v>2820</c:v>
                </c:pt>
                <c:pt idx="1">
                  <c:v>2870.0408012594457</c:v>
                </c:pt>
                <c:pt idx="2">
                  <c:v>2895.0612018891698</c:v>
                </c:pt>
                <c:pt idx="3">
                  <c:v>2920.0816025188919</c:v>
                </c:pt>
                <c:pt idx="4">
                  <c:v>2945.1020031486137</c:v>
                </c:pt>
                <c:pt idx="5">
                  <c:v>2963.5976068973823</c:v>
                </c:pt>
                <c:pt idx="6">
                  <c:v>2982.0932106461496</c:v>
                </c:pt>
                <c:pt idx="7">
                  <c:v>2996.605675877337</c:v>
                </c:pt>
              </c:numCache>
            </c:numRef>
          </c:yVal>
          <c:smooth val="0"/>
        </c:ser>
        <c:ser>
          <c:idx val="5"/>
          <c:order val="1"/>
          <c:tx>
            <c:strRef>
              <c:f>'WBs (N Recon Esk Decom Adj)'!$A$8</c:f>
              <c:strCache>
                <c:ptCount val="1"/>
                <c:pt idx="0">
                  <c:v>2014_High,No WC/WDM, remove unlawful, Eskom high</c:v>
                </c:pt>
              </c:strCache>
            </c:strRef>
          </c:tx>
          <c:spPr>
            <a:ln w="25400">
              <a:solidFill>
                <a:srgbClr val="00B050"/>
              </a:solidFill>
              <a:prstDash val="dash"/>
            </a:ln>
          </c:spPr>
          <c:marker>
            <c:symbol val="none"/>
          </c:marker>
          <c:xVal>
            <c:numRef>
              <c:f>'WBs (N Recon Esk Decom Adj)'!$F$1:$AT$1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'WBs (N Recon Esk Decom Adj)'!$F$8:$AT$8</c:f>
              <c:numCache>
                <c:formatCode>General</c:formatCode>
                <c:ptCount val="41"/>
                <c:pt idx="3" formatCode="0">
                  <c:v>2996.606132720899</c:v>
                </c:pt>
                <c:pt idx="4" formatCode="0">
                  <c:v>2928.0903760559886</c:v>
                </c:pt>
                <c:pt idx="5" formatCode="0">
                  <c:v>2947.8050108847415</c:v>
                </c:pt>
                <c:pt idx="6" formatCode="0">
                  <c:v>2957.591121493082</c:v>
                </c:pt>
                <c:pt idx="7" formatCode="0">
                  <c:v>2978.0759971044117</c:v>
                </c:pt>
                <c:pt idx="8" formatCode="0">
                  <c:v>2999.927267019033</c:v>
                </c:pt>
                <c:pt idx="9" formatCode="0">
                  <c:v>3026.5903922616462</c:v>
                </c:pt>
                <c:pt idx="10" formatCode="0">
                  <c:v>3056.7315512936821</c:v>
                </c:pt>
                <c:pt idx="11" formatCode="0">
                  <c:v>3097.2797042968054</c:v>
                </c:pt>
                <c:pt idx="12" formatCode="0">
                  <c:v>3132.9940569214605</c:v>
                </c:pt>
                <c:pt idx="13" formatCode="0">
                  <c:v>3149.7174621762042</c:v>
                </c:pt>
                <c:pt idx="14" formatCode="0">
                  <c:v>3171.0858335581702</c:v>
                </c:pt>
                <c:pt idx="15" formatCode="0">
                  <c:v>3191.9342340809312</c:v>
                </c:pt>
                <c:pt idx="16" formatCode="0">
                  <c:v>3214.7560131379596</c:v>
                </c:pt>
                <c:pt idx="17" formatCode="0">
                  <c:v>3236.8196970506915</c:v>
                </c:pt>
                <c:pt idx="18" formatCode="0">
                  <c:v>3258.0996783535893</c:v>
                </c:pt>
                <c:pt idx="19" formatCode="0">
                  <c:v>3279.5514289001476</c:v>
                </c:pt>
                <c:pt idx="20" formatCode="0">
                  <c:v>3300.8868518655859</c:v>
                </c:pt>
                <c:pt idx="21" formatCode="0">
                  <c:v>3314.4260825702622</c:v>
                </c:pt>
                <c:pt idx="22" formatCode="0">
                  <c:v>3329.4181852265501</c:v>
                </c:pt>
                <c:pt idx="23" formatCode="0">
                  <c:v>3344.1732019805891</c:v>
                </c:pt>
                <c:pt idx="24" formatCode="0">
                  <c:v>3357.7195993215355</c:v>
                </c:pt>
                <c:pt idx="25" formatCode="0">
                  <c:v>3372.3400849535274</c:v>
                </c:pt>
                <c:pt idx="26" formatCode="0">
                  <c:v>3386.39152002128</c:v>
                </c:pt>
                <c:pt idx="27" formatCode="0">
                  <c:v>3403.3485463151192</c:v>
                </c:pt>
                <c:pt idx="28" formatCode="0">
                  <c:v>3418.9029994008697</c:v>
                </c:pt>
                <c:pt idx="29" formatCode="0">
                  <c:v>3431.8606018178657</c:v>
                </c:pt>
                <c:pt idx="30" formatCode="0">
                  <c:v>3437.2829303443746</c:v>
                </c:pt>
                <c:pt idx="31" formatCode="0">
                  <c:v>3448.725499627617</c:v>
                </c:pt>
                <c:pt idx="32" formatCode="0">
                  <c:v>3460.0181032076071</c:v>
                </c:pt>
                <c:pt idx="33" formatCode="0">
                  <c:v>3466.1009484641372</c:v>
                </c:pt>
                <c:pt idx="34" formatCode="0">
                  <c:v>3470.0088156582256</c:v>
                </c:pt>
                <c:pt idx="35" formatCode="0">
                  <c:v>3471.3956843631449</c:v>
                </c:pt>
                <c:pt idx="36" formatCode="0">
                  <c:v>3477.1447035350129</c:v>
                </c:pt>
                <c:pt idx="37" formatCode="0">
                  <c:v>3480.1757806275214</c:v>
                </c:pt>
                <c:pt idx="38" formatCode="0">
                  <c:v>3488.4453329835551</c:v>
                </c:pt>
                <c:pt idx="39" formatCode="0">
                  <c:v>3505.443156768381</c:v>
                </c:pt>
                <c:pt idx="40" formatCode="0">
                  <c:v>3523.2615106685093</c:v>
                </c:pt>
              </c:numCache>
            </c:numRef>
          </c:yVal>
          <c:smooth val="0"/>
        </c:ser>
        <c:ser>
          <c:idx val="6"/>
          <c:order val="2"/>
          <c:tx>
            <c:strRef>
              <c:f>'WBs (N Recon Esk Decom Adj)'!$A$7</c:f>
              <c:strCache>
                <c:ptCount val="1"/>
                <c:pt idx="0">
                  <c:v>2014_High,WC/WDM, remove unlawful, Eskom high</c:v>
                </c:pt>
              </c:strCache>
            </c:strRef>
          </c:tx>
          <c:spPr>
            <a:ln w="25400">
              <a:solidFill>
                <a:srgbClr val="0070C0"/>
              </a:solidFill>
              <a:prstDash val="dash"/>
            </a:ln>
          </c:spPr>
          <c:marker>
            <c:symbol val="none"/>
          </c:marker>
          <c:xVal>
            <c:numRef>
              <c:f>'WBs (N Recon Esk Decom Adj)'!$F$1:$AT$1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'WBs (N Recon Esk Decom Adj)'!$F$7:$AT$7</c:f>
              <c:numCache>
                <c:formatCode>General</c:formatCode>
                <c:ptCount val="41"/>
                <c:pt idx="3" formatCode="0">
                  <c:v>2997.1457776751472</c:v>
                </c:pt>
                <c:pt idx="4" formatCode="0">
                  <c:v>2882.2842714657336</c:v>
                </c:pt>
                <c:pt idx="5" formatCode="0">
                  <c:v>2886.764460536333</c:v>
                </c:pt>
                <c:pt idx="6" formatCode="0">
                  <c:v>2881.0507274584102</c:v>
                </c:pt>
                <c:pt idx="7" formatCode="0">
                  <c:v>2886.1348645825046</c:v>
                </c:pt>
                <c:pt idx="8" formatCode="0">
                  <c:v>2905.3379010157719</c:v>
                </c:pt>
                <c:pt idx="9" formatCode="0">
                  <c:v>2931.0990620051789</c:v>
                </c:pt>
                <c:pt idx="10" formatCode="0">
                  <c:v>2960.3170008583306</c:v>
                </c:pt>
                <c:pt idx="11" formatCode="0">
                  <c:v>2999.465826459671</c:v>
                </c:pt>
                <c:pt idx="12" formatCode="0">
                  <c:v>3034.008800037454</c:v>
                </c:pt>
                <c:pt idx="13" formatCode="0">
                  <c:v>3049.5421925329756</c:v>
                </c:pt>
                <c:pt idx="14" formatCode="0">
                  <c:v>3069.6961250870168</c:v>
                </c:pt>
                <c:pt idx="15" formatCode="0">
                  <c:v>3089.3050824627203</c:v>
                </c:pt>
                <c:pt idx="16" formatCode="0">
                  <c:v>3111.5001829966241</c:v>
                </c:pt>
                <c:pt idx="17" formatCode="0">
                  <c:v>3132.9038169520618</c:v>
                </c:pt>
                <c:pt idx="18" formatCode="0">
                  <c:v>3153.5072512112829</c:v>
                </c:pt>
                <c:pt idx="19" formatCode="0">
                  <c:v>3174.2652481082159</c:v>
                </c:pt>
                <c:pt idx="20" formatCode="0">
                  <c:v>3194.8889794713778</c:v>
                </c:pt>
                <c:pt idx="21" formatCode="0">
                  <c:v>3208.3114544004557</c:v>
                </c:pt>
                <c:pt idx="22" formatCode="0">
                  <c:v>3223.1799332567607</c:v>
                </c:pt>
                <c:pt idx="23" formatCode="0">
                  <c:v>3237.8226812981643</c:v>
                </c:pt>
                <c:pt idx="24" formatCode="0">
                  <c:v>3251.2682785647039</c:v>
                </c:pt>
                <c:pt idx="25" formatCode="0">
                  <c:v>3265.7995474468958</c:v>
                </c:pt>
                <c:pt idx="26" formatCode="0">
                  <c:v>3278.7855771395816</c:v>
                </c:pt>
                <c:pt idx="27" formatCode="0">
                  <c:v>3294.6665440046031</c:v>
                </c:pt>
                <c:pt idx="28" formatCode="0">
                  <c:v>3309.1341770672498</c:v>
                </c:pt>
                <c:pt idx="29" formatCode="0">
                  <c:v>3320.9940912609104</c:v>
                </c:pt>
                <c:pt idx="30" formatCode="0">
                  <c:v>3325.307754681849</c:v>
                </c:pt>
                <c:pt idx="31" formatCode="0">
                  <c:v>3335.6305722084676</c:v>
                </c:pt>
                <c:pt idx="32" formatCode="0">
                  <c:v>3345.7922265142652</c:v>
                </c:pt>
                <c:pt idx="33" formatCode="0">
                  <c:v>3350.7328130038632</c:v>
                </c:pt>
                <c:pt idx="34" formatCode="0">
                  <c:v>3353.4869988433466</c:v>
                </c:pt>
                <c:pt idx="35" formatCode="0">
                  <c:v>3353.7086493801148</c:v>
                </c:pt>
                <c:pt idx="36" formatCode="0">
                  <c:v>3358.2807982021554</c:v>
                </c:pt>
                <c:pt idx="37" formatCode="0">
                  <c:v>3360.1232362413357</c:v>
                </c:pt>
                <c:pt idx="38" formatCode="0">
                  <c:v>3367.192263153504</c:v>
                </c:pt>
                <c:pt idx="39" formatCode="0">
                  <c:v>3382.9775562400332</c:v>
                </c:pt>
                <c:pt idx="40" formatCode="0">
                  <c:v>3399.5712541348762</c:v>
                </c:pt>
              </c:numCache>
            </c:numRef>
          </c:yVal>
          <c:smooth val="0"/>
        </c:ser>
        <c:ser>
          <c:idx val="1"/>
          <c:order val="3"/>
          <c:tx>
            <c:strRef>
              <c:f>'WBs (N Recon Esk Decom Adj)'!$A$4</c:f>
              <c:strCache>
                <c:ptCount val="1"/>
                <c:pt idx="0">
                  <c:v>2014_Oct_High_Rand_Water,remove unlawful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'WBs (N Recon Esk Decom Adj)'!$B$1:$AT$1</c:f>
              <c:numCache>
                <c:formatCode>General</c:formatCode>
                <c:ptCount val="45"/>
                <c:pt idx="0">
                  <c:v>2005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2023</c:v>
                </c:pt>
                <c:pt idx="18">
                  <c:v>2024</c:v>
                </c:pt>
                <c:pt idx="19">
                  <c:v>2025</c:v>
                </c:pt>
                <c:pt idx="20">
                  <c:v>2026</c:v>
                </c:pt>
                <c:pt idx="21">
                  <c:v>2027</c:v>
                </c:pt>
                <c:pt idx="22">
                  <c:v>2028</c:v>
                </c:pt>
                <c:pt idx="23">
                  <c:v>2029</c:v>
                </c:pt>
                <c:pt idx="24">
                  <c:v>2030</c:v>
                </c:pt>
                <c:pt idx="25">
                  <c:v>2031</c:v>
                </c:pt>
                <c:pt idx="26">
                  <c:v>2032</c:v>
                </c:pt>
                <c:pt idx="27">
                  <c:v>2033</c:v>
                </c:pt>
                <c:pt idx="28">
                  <c:v>2034</c:v>
                </c:pt>
                <c:pt idx="29">
                  <c:v>2035</c:v>
                </c:pt>
                <c:pt idx="30">
                  <c:v>2036</c:v>
                </c:pt>
                <c:pt idx="31">
                  <c:v>2037</c:v>
                </c:pt>
                <c:pt idx="32">
                  <c:v>2038</c:v>
                </c:pt>
                <c:pt idx="33">
                  <c:v>2039</c:v>
                </c:pt>
                <c:pt idx="34">
                  <c:v>2040</c:v>
                </c:pt>
                <c:pt idx="35">
                  <c:v>2041</c:v>
                </c:pt>
                <c:pt idx="36">
                  <c:v>2042</c:v>
                </c:pt>
                <c:pt idx="37">
                  <c:v>2043</c:v>
                </c:pt>
                <c:pt idx="38">
                  <c:v>2044</c:v>
                </c:pt>
                <c:pt idx="39">
                  <c:v>2045</c:v>
                </c:pt>
                <c:pt idx="40">
                  <c:v>2046</c:v>
                </c:pt>
                <c:pt idx="41">
                  <c:v>2047</c:v>
                </c:pt>
                <c:pt idx="42">
                  <c:v>2048</c:v>
                </c:pt>
                <c:pt idx="43">
                  <c:v>2049</c:v>
                </c:pt>
                <c:pt idx="44">
                  <c:v>2050</c:v>
                </c:pt>
              </c:numCache>
            </c:numRef>
          </c:xVal>
          <c:yVal>
            <c:numRef>
              <c:f>'WBs (N Recon Esk Decom Adj)'!$B$4:$AT$4</c:f>
              <c:numCache>
                <c:formatCode>0</c:formatCode>
                <c:ptCount val="45"/>
                <c:pt idx="0">
                  <c:v>2820</c:v>
                </c:pt>
                <c:pt idx="1">
                  <c:v>2870.0408012594457</c:v>
                </c:pt>
                <c:pt idx="2">
                  <c:v>2895.0612018891698</c:v>
                </c:pt>
                <c:pt idx="3">
                  <c:v>2920.0816025188919</c:v>
                </c:pt>
                <c:pt idx="4">
                  <c:v>2945.1020031486137</c:v>
                </c:pt>
                <c:pt idx="5">
                  <c:v>2963.5976068973823</c:v>
                </c:pt>
                <c:pt idx="6">
                  <c:v>2982.0932106461496</c:v>
                </c:pt>
                <c:pt idx="7">
                  <c:v>2996.605675877337</c:v>
                </c:pt>
                <c:pt idx="8">
                  <c:v>2970.8634733976701</c:v>
                </c:pt>
                <c:pt idx="9">
                  <c:v>2985.8518130064467</c:v>
                </c:pt>
                <c:pt idx="10">
                  <c:v>2998.3658695310291</c:v>
                </c:pt>
                <c:pt idx="11">
                  <c:v>3022.4988562972521</c:v>
                </c:pt>
                <c:pt idx="12">
                  <c:v>3048.6833458579517</c:v>
                </c:pt>
                <c:pt idx="13">
                  <c:v>3080.1827368747513</c:v>
                </c:pt>
                <c:pt idx="14">
                  <c:v>3115.5196482711121</c:v>
                </c:pt>
                <c:pt idx="15">
                  <c:v>3162.5883332143303</c:v>
                </c:pt>
                <c:pt idx="16">
                  <c:v>3207.3739522439359</c:v>
                </c:pt>
                <c:pt idx="17">
                  <c:v>3233.5120864390501</c:v>
                </c:pt>
                <c:pt idx="18">
                  <c:v>3264.2671739659986</c:v>
                </c:pt>
                <c:pt idx="19">
                  <c:v>3294.8604788292214</c:v>
                </c:pt>
                <c:pt idx="20">
                  <c:v>3322.169838918694</c:v>
                </c:pt>
                <c:pt idx="21">
                  <c:v>3348.5087854108451</c:v>
                </c:pt>
                <c:pt idx="22">
                  <c:v>3374.299182373737</c:v>
                </c:pt>
                <c:pt idx="23">
                  <c:v>3400.5007192742614</c:v>
                </c:pt>
                <c:pt idx="24">
                  <c:v>3426.8296031846153</c:v>
                </c:pt>
                <c:pt idx="25">
                  <c:v>3446.8509413630391</c:v>
                </c:pt>
                <c:pt idx="26">
                  <c:v>3468.0467614795007</c:v>
                </c:pt>
                <c:pt idx="27">
                  <c:v>3489.2026907135487</c:v>
                </c:pt>
                <c:pt idx="28">
                  <c:v>3509.350825892011</c:v>
                </c:pt>
                <c:pt idx="29">
                  <c:v>3530.7768549273451</c:v>
                </c:pt>
                <c:pt idx="30">
                  <c:v>3546.4126576948356</c:v>
                </c:pt>
                <c:pt idx="31">
                  <c:v>3564.969895365411</c:v>
                </c:pt>
                <c:pt idx="32">
                  <c:v>3582.1405619416637</c:v>
                </c:pt>
                <c:pt idx="33">
                  <c:v>3596.7305399840702</c:v>
                </c:pt>
                <c:pt idx="34">
                  <c:v>3603.8015678922416</c:v>
                </c:pt>
                <c:pt idx="35">
                  <c:v>3616.9093235509617</c:v>
                </c:pt>
                <c:pt idx="36">
                  <c:v>3629.8837653701858</c:v>
                </c:pt>
                <c:pt idx="37">
                  <c:v>3637.6652672483415</c:v>
                </c:pt>
                <c:pt idx="38">
                  <c:v>3643.2887776302719</c:v>
                </c:pt>
                <c:pt idx="39">
                  <c:v>3646.4084459549099</c:v>
                </c:pt>
                <c:pt idx="40">
                  <c:v>3653.907592742697</c:v>
                </c:pt>
                <c:pt idx="41">
                  <c:v>3658.7062987272807</c:v>
                </c:pt>
                <c:pt idx="42">
                  <c:v>3668.7611562643119</c:v>
                </c:pt>
                <c:pt idx="43">
                  <c:v>3687.5621382819468</c:v>
                </c:pt>
                <c:pt idx="44">
                  <c:v>3707.20168199721</c:v>
                </c:pt>
              </c:numCache>
            </c:numRef>
          </c:yVal>
          <c:smooth val="0"/>
        </c:ser>
        <c:ser>
          <c:idx val="8"/>
          <c:order val="4"/>
          <c:tx>
            <c:strRef>
              <c:f>'WBs (N Recon Esk Decom Adj)'!$A$5</c:f>
              <c:strCache>
                <c:ptCount val="1"/>
                <c:pt idx="0">
                  <c:v>2014 Oct High, Rand Water,WC/WDM, reuse, remove unlawful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'WBs (N Recon Esk Decom Adj)'!$B$1:$AT$1</c:f>
              <c:numCache>
                <c:formatCode>General</c:formatCode>
                <c:ptCount val="45"/>
                <c:pt idx="0">
                  <c:v>2005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2023</c:v>
                </c:pt>
                <c:pt idx="18">
                  <c:v>2024</c:v>
                </c:pt>
                <c:pt idx="19">
                  <c:v>2025</c:v>
                </c:pt>
                <c:pt idx="20">
                  <c:v>2026</c:v>
                </c:pt>
                <c:pt idx="21">
                  <c:v>2027</c:v>
                </c:pt>
                <c:pt idx="22">
                  <c:v>2028</c:v>
                </c:pt>
                <c:pt idx="23">
                  <c:v>2029</c:v>
                </c:pt>
                <c:pt idx="24">
                  <c:v>2030</c:v>
                </c:pt>
                <c:pt idx="25">
                  <c:v>2031</c:v>
                </c:pt>
                <c:pt idx="26">
                  <c:v>2032</c:v>
                </c:pt>
                <c:pt idx="27">
                  <c:v>2033</c:v>
                </c:pt>
                <c:pt idx="28">
                  <c:v>2034</c:v>
                </c:pt>
                <c:pt idx="29">
                  <c:v>2035</c:v>
                </c:pt>
                <c:pt idx="30">
                  <c:v>2036</c:v>
                </c:pt>
                <c:pt idx="31">
                  <c:v>2037</c:v>
                </c:pt>
                <c:pt idx="32">
                  <c:v>2038</c:v>
                </c:pt>
                <c:pt idx="33">
                  <c:v>2039</c:v>
                </c:pt>
                <c:pt idx="34">
                  <c:v>2040</c:v>
                </c:pt>
                <c:pt idx="35">
                  <c:v>2041</c:v>
                </c:pt>
                <c:pt idx="36">
                  <c:v>2042</c:v>
                </c:pt>
                <c:pt idx="37">
                  <c:v>2043</c:v>
                </c:pt>
                <c:pt idx="38">
                  <c:v>2044</c:v>
                </c:pt>
                <c:pt idx="39">
                  <c:v>2045</c:v>
                </c:pt>
                <c:pt idx="40">
                  <c:v>2046</c:v>
                </c:pt>
                <c:pt idx="41">
                  <c:v>2047</c:v>
                </c:pt>
                <c:pt idx="42">
                  <c:v>2048</c:v>
                </c:pt>
                <c:pt idx="43">
                  <c:v>2049</c:v>
                </c:pt>
                <c:pt idx="44">
                  <c:v>2050</c:v>
                </c:pt>
              </c:numCache>
            </c:numRef>
          </c:xVal>
          <c:yVal>
            <c:numRef>
              <c:f>'WBs (N Recon Esk Decom Adj)'!$B$5:$AT$5</c:f>
              <c:numCache>
                <c:formatCode>0</c:formatCode>
                <c:ptCount val="45"/>
                <c:pt idx="0">
                  <c:v>2820</c:v>
                </c:pt>
                <c:pt idx="1">
                  <c:v>2870.0408012594457</c:v>
                </c:pt>
                <c:pt idx="2">
                  <c:v>2895.0612018891698</c:v>
                </c:pt>
                <c:pt idx="3">
                  <c:v>2920.0816025188919</c:v>
                </c:pt>
                <c:pt idx="4">
                  <c:v>2945.1020031486137</c:v>
                </c:pt>
                <c:pt idx="5">
                  <c:v>2963.5976068973823</c:v>
                </c:pt>
                <c:pt idx="6">
                  <c:v>2982.0932106461496</c:v>
                </c:pt>
                <c:pt idx="7">
                  <c:v>2996.605675877337</c:v>
                </c:pt>
                <c:pt idx="8">
                  <c:v>2924.8341870917998</c:v>
                </c:pt>
                <c:pt idx="9">
                  <c:v>2912.4101586704378</c:v>
                </c:pt>
                <c:pt idx="10">
                  <c:v>2907.8718754600386</c:v>
                </c:pt>
                <c:pt idx="11">
                  <c:v>2915.0421374527809</c:v>
                </c:pt>
                <c:pt idx="12">
                  <c:v>2937.0567672150742</c:v>
                </c:pt>
                <c:pt idx="13">
                  <c:v>2966.1356653536786</c:v>
                </c:pt>
                <c:pt idx="14">
                  <c:v>2962.5034263361849</c:v>
                </c:pt>
                <c:pt idx="15">
                  <c:v>3006.6307727276817</c:v>
                </c:pt>
                <c:pt idx="16">
                  <c:v>3048.6835254963535</c:v>
                </c:pt>
                <c:pt idx="17">
                  <c:v>3072.0668559053797</c:v>
                </c:pt>
                <c:pt idx="18">
                  <c:v>3100.0437634281657</c:v>
                </c:pt>
                <c:pt idx="19">
                  <c:v>3127.8305941824697</c:v>
                </c:pt>
                <c:pt idx="20">
                  <c:v>3153.0160053645286</c:v>
                </c:pt>
                <c:pt idx="21">
                  <c:v>3177.1997464390415</c:v>
                </c:pt>
                <c:pt idx="22">
                  <c:v>3200.8178457713361</c:v>
                </c:pt>
                <c:pt idx="23">
                  <c:v>3224.8543502286302</c:v>
                </c:pt>
                <c:pt idx="24">
                  <c:v>3247.2367058927334</c:v>
                </c:pt>
                <c:pt idx="25">
                  <c:v>3263.8732887791762</c:v>
                </c:pt>
                <c:pt idx="26">
                  <c:v>3281.6789744455409</c:v>
                </c:pt>
                <c:pt idx="27">
                  <c:v>3299.4553280055525</c:v>
                </c:pt>
                <c:pt idx="28">
                  <c:v>3316.2346027997546</c:v>
                </c:pt>
                <c:pt idx="29">
                  <c:v>3334.3026547435366</c:v>
                </c:pt>
                <c:pt idx="30">
                  <c:v>3345.6416627421336</c:v>
                </c:pt>
                <c:pt idx="31">
                  <c:v>3359.891329459329</c:v>
                </c:pt>
                <c:pt idx="32">
                  <c:v>3372.743541135847</c:v>
                </c:pt>
                <c:pt idx="33">
                  <c:v>3383.0040714927177</c:v>
                </c:pt>
                <c:pt idx="34">
                  <c:v>3385.7345490016892</c:v>
                </c:pt>
                <c:pt idx="35">
                  <c:v>3394.4905405204158</c:v>
                </c:pt>
                <c:pt idx="36">
                  <c:v>3403.1018923214215</c:v>
                </c:pt>
                <c:pt idx="37">
                  <c:v>3406.5088650443836</c:v>
                </c:pt>
                <c:pt idx="38">
                  <c:v>3407.7462927427587</c:v>
                </c:pt>
                <c:pt idx="39">
                  <c:v>3406.4682093201909</c:v>
                </c:pt>
                <c:pt idx="40">
                  <c:v>3409.5578186064972</c:v>
                </c:pt>
                <c:pt idx="41">
                  <c:v>3409.9350834777792</c:v>
                </c:pt>
                <c:pt idx="42">
                  <c:v>3415.556477253554</c:v>
                </c:pt>
                <c:pt idx="43">
                  <c:v>3429.911852635531</c:v>
                </c:pt>
                <c:pt idx="44">
                  <c:v>3448.312701731134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078656"/>
        <c:axId val="51080192"/>
      </c:scatterChart>
      <c:valAx>
        <c:axId val="51078656"/>
        <c:scaling>
          <c:orientation val="minMax"/>
          <c:max val="2050"/>
          <c:min val="2005"/>
        </c:scaling>
        <c:delete val="0"/>
        <c:axPos val="b"/>
        <c:majorGridlines/>
        <c:numFmt formatCode="General" sourceLinked="1"/>
        <c:majorTickMark val="cross"/>
        <c:minorTickMark val="out"/>
        <c:tickLblPos val="nextTo"/>
        <c:txPr>
          <a:bodyPr rot="0" vert="horz"/>
          <a:lstStyle/>
          <a:p>
            <a:pPr>
              <a:defRPr lang="en-GB"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1080192"/>
        <c:crosses val="autoZero"/>
        <c:crossBetween val="midCat"/>
        <c:majorUnit val="5"/>
        <c:minorUnit val="1"/>
      </c:valAx>
      <c:valAx>
        <c:axId val="51080192"/>
        <c:scaling>
          <c:orientation val="minMax"/>
          <c:max val="3900"/>
          <c:min val="24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lang="en-GB" sz="11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GB" sz="1400" b="1" i="0" u="none" strike="noStrike" baseline="0">
                    <a:solidFill>
                      <a:srgbClr val="000000"/>
                    </a:solidFill>
                    <a:latin typeface="Calibri"/>
                  </a:rPr>
                  <a:t>Net Water Requirements (million m</a:t>
                </a:r>
                <a:r>
                  <a:rPr lang="en-GB" sz="1400" b="1" i="0" u="none" strike="noStrike" baseline="30000">
                    <a:solidFill>
                      <a:srgbClr val="000000"/>
                    </a:solidFill>
                    <a:latin typeface="Calibri"/>
                  </a:rPr>
                  <a:t>3</a:t>
                </a:r>
                <a:r>
                  <a:rPr lang="en-GB" sz="1400" b="1" i="0" u="none" strike="noStrike" baseline="0">
                    <a:solidFill>
                      <a:srgbClr val="000000"/>
                    </a:solidFill>
                    <a:latin typeface="Calibri"/>
                  </a:rPr>
                  <a:t>/annum)</a:t>
                </a:r>
              </a:p>
            </c:rich>
          </c:tx>
          <c:layout>
            <c:manualLayout>
              <c:xMode val="edge"/>
              <c:yMode val="edge"/>
              <c:x val="1.5277740884799038E-2"/>
              <c:y val="0.11678191541846743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txPr>
          <a:bodyPr rot="0" vert="horz"/>
          <a:lstStyle/>
          <a:p>
            <a:pPr>
              <a:defRPr lang="en-GB"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1078656"/>
        <c:crosses val="autoZero"/>
        <c:crossBetween val="midCat"/>
      </c:valAx>
      <c:spPr>
        <a:gradFill>
          <a:gsLst>
            <a:gs pos="0">
              <a:srgbClr val="A695B7"/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2700000" scaled="1"/>
        </a:gradFill>
      </c:spPr>
    </c:plotArea>
    <c:plotVisOnly val="1"/>
    <c:dispBlanksAs val="gap"/>
    <c:showDLblsOverMax val="0"/>
  </c:chart>
  <c:spPr>
    <a:solidFill>
      <a:schemeClr val="bg1">
        <a:lumMod val="85000"/>
      </a:schemeClr>
    </a:solidFill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630868424055683"/>
          <c:y val="4.5125494906357082E-2"/>
          <c:w val="0.83614869336985098"/>
          <c:h val="0.79740653047739651"/>
        </c:manualLayout>
      </c:layout>
      <c:scatterChart>
        <c:scatterStyle val="lineMarker"/>
        <c:varyColors val="0"/>
        <c:ser>
          <c:idx val="3"/>
          <c:order val="0"/>
          <c:tx>
            <c:strRef>
              <c:f>'WBs (N Recon Esk Decom Adj)'!$A$17</c:f>
              <c:strCache>
                <c:ptCount val="1"/>
                <c:pt idx="0">
                  <c:v>Estimate of Actual Use</c:v>
                </c:pt>
              </c:strCache>
            </c:strRef>
          </c:tx>
          <c:spPr>
            <a:ln w="539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'WBs (N Recon Esk Decom Adj)'!$B$1:$I$1</c:f>
              <c:numCache>
                <c:formatCode>General</c:formatCode>
                <c:ptCount val="8"/>
                <c:pt idx="0">
                  <c:v>2005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xVal>
          <c:yVal>
            <c:numRef>
              <c:f>'WBs (N Recon Esk Decom Adj)'!$B$17:$I$17</c:f>
              <c:numCache>
                <c:formatCode>0</c:formatCode>
                <c:ptCount val="8"/>
                <c:pt idx="0">
                  <c:v>2820</c:v>
                </c:pt>
                <c:pt idx="1">
                  <c:v>2870.0408012594457</c:v>
                </c:pt>
                <c:pt idx="2">
                  <c:v>2895.0612018891698</c:v>
                </c:pt>
                <c:pt idx="3">
                  <c:v>2920.0816025188919</c:v>
                </c:pt>
                <c:pt idx="4">
                  <c:v>2945.1020031486137</c:v>
                </c:pt>
                <c:pt idx="5">
                  <c:v>2963.5976068973823</c:v>
                </c:pt>
                <c:pt idx="6">
                  <c:v>2982.0932106461496</c:v>
                </c:pt>
                <c:pt idx="7">
                  <c:v>2996.605675877337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'WBs (N Recon Esk Decom Adj)'!$A$18</c:f>
              <c:strCache>
                <c:ptCount val="1"/>
                <c:pt idx="0">
                  <c:v>Existing Yield</c:v>
                </c:pt>
              </c:strCache>
            </c:strRef>
          </c:tx>
          <c:spPr>
            <a:ln w="25400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'WBs (N Recon Esk Decom Adj)'!$B$1:$AT$1</c:f>
              <c:numCache>
                <c:formatCode>General</c:formatCode>
                <c:ptCount val="45"/>
                <c:pt idx="0">
                  <c:v>2005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2023</c:v>
                </c:pt>
                <c:pt idx="18">
                  <c:v>2024</c:v>
                </c:pt>
                <c:pt idx="19">
                  <c:v>2025</c:v>
                </c:pt>
                <c:pt idx="20">
                  <c:v>2026</c:v>
                </c:pt>
                <c:pt idx="21">
                  <c:v>2027</c:v>
                </c:pt>
                <c:pt idx="22">
                  <c:v>2028</c:v>
                </c:pt>
                <c:pt idx="23">
                  <c:v>2029</c:v>
                </c:pt>
                <c:pt idx="24">
                  <c:v>2030</c:v>
                </c:pt>
                <c:pt idx="25">
                  <c:v>2031</c:v>
                </c:pt>
                <c:pt idx="26">
                  <c:v>2032</c:v>
                </c:pt>
                <c:pt idx="27">
                  <c:v>2033</c:v>
                </c:pt>
                <c:pt idx="28">
                  <c:v>2034</c:v>
                </c:pt>
                <c:pt idx="29">
                  <c:v>2035</c:v>
                </c:pt>
                <c:pt idx="30">
                  <c:v>2036</c:v>
                </c:pt>
                <c:pt idx="31">
                  <c:v>2037</c:v>
                </c:pt>
                <c:pt idx="32">
                  <c:v>2038</c:v>
                </c:pt>
                <c:pt idx="33">
                  <c:v>2039</c:v>
                </c:pt>
                <c:pt idx="34">
                  <c:v>2040</c:v>
                </c:pt>
                <c:pt idx="35">
                  <c:v>2041</c:v>
                </c:pt>
                <c:pt idx="36">
                  <c:v>2042</c:v>
                </c:pt>
                <c:pt idx="37">
                  <c:v>2043</c:v>
                </c:pt>
                <c:pt idx="38">
                  <c:v>2044</c:v>
                </c:pt>
                <c:pt idx="39">
                  <c:v>2045</c:v>
                </c:pt>
                <c:pt idx="40">
                  <c:v>2046</c:v>
                </c:pt>
                <c:pt idx="41">
                  <c:v>2047</c:v>
                </c:pt>
                <c:pt idx="42">
                  <c:v>2048</c:v>
                </c:pt>
                <c:pt idx="43">
                  <c:v>2049</c:v>
                </c:pt>
                <c:pt idx="44">
                  <c:v>2050</c:v>
                </c:pt>
              </c:numCache>
            </c:numRef>
          </c:xVal>
          <c:yVal>
            <c:numRef>
              <c:f>'WBs (N Recon Esk Decom Adj)'!$B$18:$AT$18</c:f>
              <c:numCache>
                <c:formatCode>General</c:formatCode>
                <c:ptCount val="45"/>
                <c:pt idx="0">
                  <c:v>2986</c:v>
                </c:pt>
                <c:pt idx="1">
                  <c:v>2986</c:v>
                </c:pt>
                <c:pt idx="2">
                  <c:v>2986</c:v>
                </c:pt>
                <c:pt idx="3">
                  <c:v>2986</c:v>
                </c:pt>
                <c:pt idx="4">
                  <c:v>2986</c:v>
                </c:pt>
                <c:pt idx="5">
                  <c:v>2986</c:v>
                </c:pt>
                <c:pt idx="6">
                  <c:v>2986</c:v>
                </c:pt>
                <c:pt idx="7">
                  <c:v>2986</c:v>
                </c:pt>
                <c:pt idx="8">
                  <c:v>2986</c:v>
                </c:pt>
              </c:numCache>
            </c:numRef>
          </c:yVal>
          <c:smooth val="0"/>
        </c:ser>
        <c:ser>
          <c:idx val="1"/>
          <c:order val="2"/>
          <c:tx>
            <c:strRef>
              <c:f>'WBs (N Recon Esk Decom Adj)'!$A$4</c:f>
              <c:strCache>
                <c:ptCount val="1"/>
                <c:pt idx="0">
                  <c:v>2014_Oct_High_Rand_Water,remove unlawful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'WBs (N Recon Esk Decom Adj)'!$B$1:$AT$1</c:f>
              <c:numCache>
                <c:formatCode>General</c:formatCode>
                <c:ptCount val="45"/>
                <c:pt idx="0">
                  <c:v>2005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2023</c:v>
                </c:pt>
                <c:pt idx="18">
                  <c:v>2024</c:v>
                </c:pt>
                <c:pt idx="19">
                  <c:v>2025</c:v>
                </c:pt>
                <c:pt idx="20">
                  <c:v>2026</c:v>
                </c:pt>
                <c:pt idx="21">
                  <c:v>2027</c:v>
                </c:pt>
                <c:pt idx="22">
                  <c:v>2028</c:v>
                </c:pt>
                <c:pt idx="23">
                  <c:v>2029</c:v>
                </c:pt>
                <c:pt idx="24">
                  <c:v>2030</c:v>
                </c:pt>
                <c:pt idx="25">
                  <c:v>2031</c:v>
                </c:pt>
                <c:pt idx="26">
                  <c:v>2032</c:v>
                </c:pt>
                <c:pt idx="27">
                  <c:v>2033</c:v>
                </c:pt>
                <c:pt idx="28">
                  <c:v>2034</c:v>
                </c:pt>
                <c:pt idx="29">
                  <c:v>2035</c:v>
                </c:pt>
                <c:pt idx="30">
                  <c:v>2036</c:v>
                </c:pt>
                <c:pt idx="31">
                  <c:v>2037</c:v>
                </c:pt>
                <c:pt idx="32">
                  <c:v>2038</c:v>
                </c:pt>
                <c:pt idx="33">
                  <c:v>2039</c:v>
                </c:pt>
                <c:pt idx="34">
                  <c:v>2040</c:v>
                </c:pt>
                <c:pt idx="35">
                  <c:v>2041</c:v>
                </c:pt>
                <c:pt idx="36">
                  <c:v>2042</c:v>
                </c:pt>
                <c:pt idx="37">
                  <c:v>2043</c:v>
                </c:pt>
                <c:pt idx="38">
                  <c:v>2044</c:v>
                </c:pt>
                <c:pt idx="39">
                  <c:v>2045</c:v>
                </c:pt>
                <c:pt idx="40">
                  <c:v>2046</c:v>
                </c:pt>
                <c:pt idx="41">
                  <c:v>2047</c:v>
                </c:pt>
                <c:pt idx="42">
                  <c:v>2048</c:v>
                </c:pt>
                <c:pt idx="43">
                  <c:v>2049</c:v>
                </c:pt>
                <c:pt idx="44">
                  <c:v>2050</c:v>
                </c:pt>
              </c:numCache>
            </c:numRef>
          </c:xVal>
          <c:yVal>
            <c:numRef>
              <c:f>'WBs (N Recon Esk Decom Adj)'!$B$4:$AT$4</c:f>
              <c:numCache>
                <c:formatCode>0</c:formatCode>
                <c:ptCount val="45"/>
                <c:pt idx="0">
                  <c:v>2820</c:v>
                </c:pt>
                <c:pt idx="1">
                  <c:v>2870.0408012594457</c:v>
                </c:pt>
                <c:pt idx="2">
                  <c:v>2895.0612018891698</c:v>
                </c:pt>
                <c:pt idx="3">
                  <c:v>2920.0816025188919</c:v>
                </c:pt>
                <c:pt idx="4">
                  <c:v>2945.1020031486137</c:v>
                </c:pt>
                <c:pt idx="5">
                  <c:v>2963.5976068973823</c:v>
                </c:pt>
                <c:pt idx="6">
                  <c:v>2982.0932106461496</c:v>
                </c:pt>
                <c:pt idx="7">
                  <c:v>2996.605675877337</c:v>
                </c:pt>
                <c:pt idx="8">
                  <c:v>2970.8634733976701</c:v>
                </c:pt>
                <c:pt idx="9">
                  <c:v>2985.8518130064467</c:v>
                </c:pt>
                <c:pt idx="10">
                  <c:v>2998.3658695310291</c:v>
                </c:pt>
                <c:pt idx="11">
                  <c:v>3022.4988562972521</c:v>
                </c:pt>
                <c:pt idx="12">
                  <c:v>3048.6833458579517</c:v>
                </c:pt>
                <c:pt idx="13">
                  <c:v>3080.1827368747513</c:v>
                </c:pt>
                <c:pt idx="14">
                  <c:v>3115.5196482711121</c:v>
                </c:pt>
                <c:pt idx="15">
                  <c:v>3162.5883332143303</c:v>
                </c:pt>
                <c:pt idx="16">
                  <c:v>3207.3739522439359</c:v>
                </c:pt>
                <c:pt idx="17">
                  <c:v>3233.5120864390501</c:v>
                </c:pt>
                <c:pt idx="18">
                  <c:v>3264.2671739659986</c:v>
                </c:pt>
                <c:pt idx="19">
                  <c:v>3294.8604788292214</c:v>
                </c:pt>
                <c:pt idx="20">
                  <c:v>3322.169838918694</c:v>
                </c:pt>
                <c:pt idx="21">
                  <c:v>3348.5087854108451</c:v>
                </c:pt>
                <c:pt idx="22">
                  <c:v>3374.299182373737</c:v>
                </c:pt>
                <c:pt idx="23">
                  <c:v>3400.5007192742614</c:v>
                </c:pt>
                <c:pt idx="24">
                  <c:v>3426.8296031846153</c:v>
                </c:pt>
                <c:pt idx="25">
                  <c:v>3446.8509413630391</c:v>
                </c:pt>
                <c:pt idx="26">
                  <c:v>3468.0467614795007</c:v>
                </c:pt>
                <c:pt idx="27">
                  <c:v>3489.2026907135487</c:v>
                </c:pt>
                <c:pt idx="28">
                  <c:v>3509.350825892011</c:v>
                </c:pt>
                <c:pt idx="29">
                  <c:v>3530.7768549273451</c:v>
                </c:pt>
                <c:pt idx="30">
                  <c:v>3546.4126576948356</c:v>
                </c:pt>
                <c:pt idx="31">
                  <c:v>3564.969895365411</c:v>
                </c:pt>
                <c:pt idx="32">
                  <c:v>3582.1405619416637</c:v>
                </c:pt>
                <c:pt idx="33">
                  <c:v>3596.7305399840702</c:v>
                </c:pt>
                <c:pt idx="34">
                  <c:v>3603.8015678922416</c:v>
                </c:pt>
                <c:pt idx="35">
                  <c:v>3616.9093235509617</c:v>
                </c:pt>
                <c:pt idx="36">
                  <c:v>3629.8837653701858</c:v>
                </c:pt>
                <c:pt idx="37">
                  <c:v>3637.6652672483415</c:v>
                </c:pt>
                <c:pt idx="38">
                  <c:v>3643.2887776302719</c:v>
                </c:pt>
                <c:pt idx="39">
                  <c:v>3646.4084459549099</c:v>
                </c:pt>
                <c:pt idx="40">
                  <c:v>3653.907592742697</c:v>
                </c:pt>
                <c:pt idx="41">
                  <c:v>3658.7062987272807</c:v>
                </c:pt>
                <c:pt idx="42">
                  <c:v>3668.7611562643119</c:v>
                </c:pt>
                <c:pt idx="43">
                  <c:v>3687.5621382819468</c:v>
                </c:pt>
                <c:pt idx="44">
                  <c:v>3707.20168199721</c:v>
                </c:pt>
              </c:numCache>
            </c:numRef>
          </c:yVal>
          <c:smooth val="0"/>
        </c:ser>
        <c:ser>
          <c:idx val="8"/>
          <c:order val="3"/>
          <c:tx>
            <c:strRef>
              <c:f>'WBs (N Recon Esk Decom Adj)'!$A$5</c:f>
              <c:strCache>
                <c:ptCount val="1"/>
                <c:pt idx="0">
                  <c:v>2014 Oct High, Rand Water,WC/WDM, reuse, remove unlawful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'WBs (N Recon Esk Decom Adj)'!$B$1:$AT$1</c:f>
              <c:numCache>
                <c:formatCode>General</c:formatCode>
                <c:ptCount val="45"/>
                <c:pt idx="0">
                  <c:v>2005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2023</c:v>
                </c:pt>
                <c:pt idx="18">
                  <c:v>2024</c:v>
                </c:pt>
                <c:pt idx="19">
                  <c:v>2025</c:v>
                </c:pt>
                <c:pt idx="20">
                  <c:v>2026</c:v>
                </c:pt>
                <c:pt idx="21">
                  <c:v>2027</c:v>
                </c:pt>
                <c:pt idx="22">
                  <c:v>2028</c:v>
                </c:pt>
                <c:pt idx="23">
                  <c:v>2029</c:v>
                </c:pt>
                <c:pt idx="24">
                  <c:v>2030</c:v>
                </c:pt>
                <c:pt idx="25">
                  <c:v>2031</c:v>
                </c:pt>
                <c:pt idx="26">
                  <c:v>2032</c:v>
                </c:pt>
                <c:pt idx="27">
                  <c:v>2033</c:v>
                </c:pt>
                <c:pt idx="28">
                  <c:v>2034</c:v>
                </c:pt>
                <c:pt idx="29">
                  <c:v>2035</c:v>
                </c:pt>
                <c:pt idx="30">
                  <c:v>2036</c:v>
                </c:pt>
                <c:pt idx="31">
                  <c:v>2037</c:v>
                </c:pt>
                <c:pt idx="32">
                  <c:v>2038</c:v>
                </c:pt>
                <c:pt idx="33">
                  <c:v>2039</c:v>
                </c:pt>
                <c:pt idx="34">
                  <c:v>2040</c:v>
                </c:pt>
                <c:pt idx="35">
                  <c:v>2041</c:v>
                </c:pt>
                <c:pt idx="36">
                  <c:v>2042</c:v>
                </c:pt>
                <c:pt idx="37">
                  <c:v>2043</c:v>
                </c:pt>
                <c:pt idx="38">
                  <c:v>2044</c:v>
                </c:pt>
                <c:pt idx="39">
                  <c:v>2045</c:v>
                </c:pt>
                <c:pt idx="40">
                  <c:v>2046</c:v>
                </c:pt>
                <c:pt idx="41">
                  <c:v>2047</c:v>
                </c:pt>
                <c:pt idx="42">
                  <c:v>2048</c:v>
                </c:pt>
                <c:pt idx="43">
                  <c:v>2049</c:v>
                </c:pt>
                <c:pt idx="44">
                  <c:v>2050</c:v>
                </c:pt>
              </c:numCache>
            </c:numRef>
          </c:xVal>
          <c:yVal>
            <c:numRef>
              <c:f>'WBs (N Recon Esk Decom Adj)'!$B$5:$AT$5</c:f>
              <c:numCache>
                <c:formatCode>0</c:formatCode>
                <c:ptCount val="45"/>
                <c:pt idx="0">
                  <c:v>2820</c:v>
                </c:pt>
                <c:pt idx="1">
                  <c:v>2870.0408012594457</c:v>
                </c:pt>
                <c:pt idx="2">
                  <c:v>2895.0612018891698</c:v>
                </c:pt>
                <c:pt idx="3">
                  <c:v>2920.0816025188919</c:v>
                </c:pt>
                <c:pt idx="4">
                  <c:v>2945.1020031486137</c:v>
                </c:pt>
                <c:pt idx="5">
                  <c:v>2963.5976068973823</c:v>
                </c:pt>
                <c:pt idx="6">
                  <c:v>2982.0932106461496</c:v>
                </c:pt>
                <c:pt idx="7">
                  <c:v>2996.605675877337</c:v>
                </c:pt>
                <c:pt idx="8">
                  <c:v>2924.8341870917998</c:v>
                </c:pt>
                <c:pt idx="9">
                  <c:v>2912.4101586704378</c:v>
                </c:pt>
                <c:pt idx="10">
                  <c:v>2907.8718754600386</c:v>
                </c:pt>
                <c:pt idx="11">
                  <c:v>2915.0421374527809</c:v>
                </c:pt>
                <c:pt idx="12">
                  <c:v>2937.0567672150742</c:v>
                </c:pt>
                <c:pt idx="13">
                  <c:v>2966.1356653536786</c:v>
                </c:pt>
                <c:pt idx="14">
                  <c:v>2962.5034263361849</c:v>
                </c:pt>
                <c:pt idx="15">
                  <c:v>3006.6307727276817</c:v>
                </c:pt>
                <c:pt idx="16">
                  <c:v>3048.6835254963535</c:v>
                </c:pt>
                <c:pt idx="17">
                  <c:v>3072.0668559053797</c:v>
                </c:pt>
                <c:pt idx="18">
                  <c:v>3100.0437634281657</c:v>
                </c:pt>
                <c:pt idx="19">
                  <c:v>3127.8305941824697</c:v>
                </c:pt>
                <c:pt idx="20">
                  <c:v>3153.0160053645286</c:v>
                </c:pt>
                <c:pt idx="21">
                  <c:v>3177.1997464390415</c:v>
                </c:pt>
                <c:pt idx="22">
                  <c:v>3200.8178457713361</c:v>
                </c:pt>
                <c:pt idx="23">
                  <c:v>3224.8543502286302</c:v>
                </c:pt>
                <c:pt idx="24">
                  <c:v>3247.2367058927334</c:v>
                </c:pt>
                <c:pt idx="25">
                  <c:v>3263.8732887791762</c:v>
                </c:pt>
                <c:pt idx="26">
                  <c:v>3281.6789744455409</c:v>
                </c:pt>
                <c:pt idx="27">
                  <c:v>3299.4553280055525</c:v>
                </c:pt>
                <c:pt idx="28">
                  <c:v>3316.2346027997546</c:v>
                </c:pt>
                <c:pt idx="29">
                  <c:v>3334.3026547435366</c:v>
                </c:pt>
                <c:pt idx="30">
                  <c:v>3345.6416627421336</c:v>
                </c:pt>
                <c:pt idx="31">
                  <c:v>3359.891329459329</c:v>
                </c:pt>
                <c:pt idx="32">
                  <c:v>3372.743541135847</c:v>
                </c:pt>
                <c:pt idx="33">
                  <c:v>3383.0040714927177</c:v>
                </c:pt>
                <c:pt idx="34">
                  <c:v>3385.7345490016892</c:v>
                </c:pt>
                <c:pt idx="35">
                  <c:v>3394.4905405204158</c:v>
                </c:pt>
                <c:pt idx="36">
                  <c:v>3403.1018923214215</c:v>
                </c:pt>
                <c:pt idx="37">
                  <c:v>3406.5088650443836</c:v>
                </c:pt>
                <c:pt idx="38">
                  <c:v>3407.7462927427587</c:v>
                </c:pt>
                <c:pt idx="39">
                  <c:v>3406.4682093201909</c:v>
                </c:pt>
                <c:pt idx="40">
                  <c:v>3409.5578186064972</c:v>
                </c:pt>
                <c:pt idx="41">
                  <c:v>3409.9350834777792</c:v>
                </c:pt>
                <c:pt idx="42">
                  <c:v>3415.556477253554</c:v>
                </c:pt>
                <c:pt idx="43">
                  <c:v>3429.911852635531</c:v>
                </c:pt>
                <c:pt idx="44">
                  <c:v>3448.312701731134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0984448"/>
        <c:axId val="50985984"/>
      </c:scatterChart>
      <c:valAx>
        <c:axId val="50984448"/>
        <c:scaling>
          <c:orientation val="minMax"/>
          <c:max val="2050"/>
          <c:min val="2005"/>
        </c:scaling>
        <c:delete val="0"/>
        <c:axPos val="b"/>
        <c:majorGridlines/>
        <c:numFmt formatCode="General" sourceLinked="1"/>
        <c:majorTickMark val="cross"/>
        <c:minorTickMark val="out"/>
        <c:tickLblPos val="nextTo"/>
        <c:txPr>
          <a:bodyPr rot="0" vert="horz"/>
          <a:lstStyle/>
          <a:p>
            <a:pPr>
              <a:defRPr lang="en-GB"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0985984"/>
        <c:crosses val="autoZero"/>
        <c:crossBetween val="midCat"/>
        <c:majorUnit val="5"/>
        <c:minorUnit val="1"/>
      </c:valAx>
      <c:valAx>
        <c:axId val="50985984"/>
        <c:scaling>
          <c:orientation val="minMax"/>
          <c:max val="3900"/>
          <c:min val="24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lang="en-GB" sz="11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GB" sz="1400" b="1" i="0" u="none" strike="noStrike" baseline="0">
                    <a:solidFill>
                      <a:srgbClr val="000000"/>
                    </a:solidFill>
                    <a:latin typeface="Calibri"/>
                  </a:rPr>
                  <a:t>Yield / Water Requirements (million m</a:t>
                </a:r>
                <a:r>
                  <a:rPr lang="en-GB" sz="1400" b="1" i="0" u="none" strike="noStrike" baseline="30000">
                    <a:solidFill>
                      <a:srgbClr val="000000"/>
                    </a:solidFill>
                    <a:latin typeface="Calibri"/>
                  </a:rPr>
                  <a:t>3</a:t>
                </a:r>
                <a:r>
                  <a:rPr lang="en-GB" sz="1400" b="1" i="0" u="none" strike="noStrike" baseline="0">
                    <a:solidFill>
                      <a:srgbClr val="000000"/>
                    </a:solidFill>
                    <a:latin typeface="Calibri"/>
                  </a:rPr>
                  <a:t>/a)</a:t>
                </a:r>
              </a:p>
            </c:rich>
          </c:tx>
          <c:layout>
            <c:manualLayout>
              <c:xMode val="edge"/>
              <c:yMode val="edge"/>
              <c:x val="1.5277740884799038E-2"/>
              <c:y val="0.11678191541846743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txPr>
          <a:bodyPr rot="0" vert="horz"/>
          <a:lstStyle/>
          <a:p>
            <a:pPr>
              <a:defRPr lang="en-GB"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0984448"/>
        <c:crosses val="autoZero"/>
        <c:crossBetween val="midCat"/>
      </c:valAx>
      <c:spPr>
        <a:gradFill>
          <a:gsLst>
            <a:gs pos="0">
              <a:srgbClr val="A695B7"/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2700000" scaled="1"/>
        </a:gradFill>
      </c:spPr>
    </c:plotArea>
    <c:plotVisOnly val="1"/>
    <c:dispBlanksAs val="gap"/>
    <c:showDLblsOverMax val="0"/>
  </c:chart>
  <c:spPr>
    <a:solidFill>
      <a:schemeClr val="bg1">
        <a:lumMod val="85000"/>
      </a:schemeClr>
    </a:solidFill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266379135763109E-2"/>
          <c:y val="5.3985231368263269E-2"/>
          <c:w val="0.89579349904397765"/>
          <c:h val="0.75954738330975968"/>
        </c:manualLayout>
      </c:layout>
      <c:scatterChart>
        <c:scatterStyle val="lineMarker"/>
        <c:varyColors val="0"/>
        <c:ser>
          <c:idx val="6"/>
          <c:order val="0"/>
          <c:tx>
            <c:v>Historic water use</c:v>
          </c:tx>
          <c:spPr>
            <a:ln w="3810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'RW Proj Data'!$E$4:$AY$4</c:f>
              <c:numCache>
                <c:formatCode>General</c:formatCode>
                <c:ptCount val="4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</c:numCache>
            </c:numRef>
          </c:xVal>
          <c:yVal>
            <c:numRef>
              <c:f>'RW Proj Data'!$E$19:$AY$19</c:f>
              <c:numCache>
                <c:formatCode>0.0</c:formatCode>
                <c:ptCount val="47"/>
                <c:pt idx="0">
                  <c:v>435</c:v>
                </c:pt>
                <c:pt idx="1">
                  <c:v>460</c:v>
                </c:pt>
                <c:pt idx="2">
                  <c:v>495</c:v>
                </c:pt>
                <c:pt idx="3">
                  <c:v>530</c:v>
                </c:pt>
                <c:pt idx="4">
                  <c:v>565</c:v>
                </c:pt>
                <c:pt idx="5">
                  <c:v>590</c:v>
                </c:pt>
                <c:pt idx="6">
                  <c:v>635</c:v>
                </c:pt>
                <c:pt idx="7">
                  <c:v>660</c:v>
                </c:pt>
                <c:pt idx="8">
                  <c:v>695</c:v>
                </c:pt>
                <c:pt idx="9">
                  <c:v>730</c:v>
                </c:pt>
                <c:pt idx="10">
                  <c:v>765</c:v>
                </c:pt>
                <c:pt idx="11">
                  <c:v>800</c:v>
                </c:pt>
                <c:pt idx="12">
                  <c:v>875</c:v>
                </c:pt>
                <c:pt idx="13">
                  <c:v>720</c:v>
                </c:pt>
                <c:pt idx="14">
                  <c:v>660</c:v>
                </c:pt>
                <c:pt idx="15">
                  <c:v>670</c:v>
                </c:pt>
                <c:pt idx="16">
                  <c:v>695</c:v>
                </c:pt>
                <c:pt idx="17">
                  <c:v>720</c:v>
                </c:pt>
                <c:pt idx="18">
                  <c:v>765</c:v>
                </c:pt>
                <c:pt idx="19">
                  <c:v>824.76700000000005</c:v>
                </c:pt>
                <c:pt idx="20">
                  <c:v>870.86400000000003</c:v>
                </c:pt>
                <c:pt idx="21">
                  <c:v>979.58100000000002</c:v>
                </c:pt>
                <c:pt idx="22">
                  <c:v>1017.28</c:v>
                </c:pt>
                <c:pt idx="23">
                  <c:v>991.40899999999999</c:v>
                </c:pt>
                <c:pt idx="24">
                  <c:v>1074.45</c:v>
                </c:pt>
                <c:pt idx="25">
                  <c:v>933.93</c:v>
                </c:pt>
                <c:pt idx="26">
                  <c:v>971.48500000000001</c:v>
                </c:pt>
                <c:pt idx="27">
                  <c:v>1130.8361560000001</c:v>
                </c:pt>
                <c:pt idx="28">
                  <c:v>1094.1232150000001</c:v>
                </c:pt>
                <c:pt idx="29">
                  <c:v>1129.7</c:v>
                </c:pt>
                <c:pt idx="30">
                  <c:v>1113.99</c:v>
                </c:pt>
                <c:pt idx="31" formatCode="0.00">
                  <c:v>1115.561594</c:v>
                </c:pt>
                <c:pt idx="32" formatCode="0.00">
                  <c:v>1221.5623350000001</c:v>
                </c:pt>
                <c:pt idx="33" formatCode="0.00">
                  <c:v>1266.9083149999999</c:v>
                </c:pt>
                <c:pt idx="34" formatCode="0.00">
                  <c:v>1289.58</c:v>
                </c:pt>
                <c:pt idx="35" formatCode="General">
                  <c:v>1305.3900000000001</c:v>
                </c:pt>
                <c:pt idx="36" formatCode="0.00">
                  <c:v>1333.7064210000001</c:v>
                </c:pt>
                <c:pt idx="37" formatCode="0.00">
                  <c:v>1353.169367</c:v>
                </c:pt>
                <c:pt idx="38" formatCode="0.00">
                  <c:v>1396.0039999999999</c:v>
                </c:pt>
                <c:pt idx="39" formatCode="General">
                  <c:v>1410.721</c:v>
                </c:pt>
                <c:pt idx="40" formatCode="0.00">
                  <c:v>1449.9968060000001</c:v>
                </c:pt>
                <c:pt idx="41" formatCode="0.00">
                  <c:v>1481.2145410000001</c:v>
                </c:pt>
                <c:pt idx="42" formatCode="0.00">
                  <c:v>1521.595071</c:v>
                </c:pt>
                <c:pt idx="43" formatCode="0.00">
                  <c:v>1569.14</c:v>
                </c:pt>
                <c:pt idx="44" formatCode="0.00">
                  <c:v>1613.952</c:v>
                </c:pt>
                <c:pt idx="45" formatCode="0.00">
                  <c:v>1628.7678060000001</c:v>
                </c:pt>
                <c:pt idx="46" formatCode="General">
                  <c:v>1543.23</c:v>
                </c:pt>
              </c:numCache>
            </c:numRef>
          </c:yVal>
          <c:smooth val="0"/>
        </c:ser>
        <c:ser>
          <c:idx val="4"/>
          <c:order val="1"/>
          <c:tx>
            <c:strRef>
              <c:f>'RW Proj Data'!$B$35</c:f>
              <c:strCache>
                <c:ptCount val="1"/>
                <c:pt idx="0">
                  <c:v>RW (2003 Questionnaire)</c:v>
                </c:pt>
              </c:strCache>
            </c:strRef>
          </c:tx>
          <c:spPr>
            <a:ln w="3175">
              <a:solidFill>
                <a:srgbClr val="00B0F0"/>
              </a:solidFill>
              <a:prstDash val="lgDashDot"/>
            </a:ln>
          </c:spPr>
          <c:marker>
            <c:symbol val="star"/>
            <c:size val="5"/>
            <c:spPr>
              <a:solidFill>
                <a:srgbClr val="00B0F0"/>
              </a:solidFill>
              <a:ln>
                <a:solidFill>
                  <a:srgbClr val="00B0F0"/>
                </a:solidFill>
                <a:prstDash val="solid"/>
              </a:ln>
            </c:spPr>
          </c:marker>
          <c:xVal>
            <c:numRef>
              <c:f>'RW Proj Data'!$AM$4:$BM$4</c:f>
              <c:numCache>
                <c:formatCode>General</c:formatCode>
                <c:ptCount val="2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  <c:pt idx="21">
                  <c:v>2025</c:v>
                </c:pt>
                <c:pt idx="22">
                  <c:v>2026</c:v>
                </c:pt>
                <c:pt idx="23">
                  <c:v>2027</c:v>
                </c:pt>
                <c:pt idx="24">
                  <c:v>2028</c:v>
                </c:pt>
                <c:pt idx="25">
                  <c:v>2029</c:v>
                </c:pt>
                <c:pt idx="26">
                  <c:v>2030</c:v>
                </c:pt>
              </c:numCache>
            </c:numRef>
          </c:xVal>
          <c:yVal>
            <c:numRef>
              <c:f>'RW Proj Data'!$AM$35:$BM$35</c:f>
              <c:numCache>
                <c:formatCode>0.0</c:formatCode>
                <c:ptCount val="27"/>
                <c:pt idx="0">
                  <c:v>1276.1964714353348</c:v>
                </c:pt>
                <c:pt idx="1">
                  <c:v>1321.921566</c:v>
                </c:pt>
                <c:pt idx="2">
                  <c:v>1354.8433267802066</c:v>
                </c:pt>
                <c:pt idx="3">
                  <c:v>1388.5849866835879</c:v>
                </c:pt>
                <c:pt idx="4">
                  <c:v>1423.1669648662357</c:v>
                </c:pt>
                <c:pt idx="5">
                  <c:v>1458.6101890125758</c:v>
                </c:pt>
                <c:pt idx="6">
                  <c:v>1494.9361080000001</c:v>
                </c:pt>
                <c:pt idx="7">
                  <c:v>1527.3488117653385</c:v>
                </c:pt>
                <c:pt idx="8">
                  <c:v>1560.464276912757</c:v>
                </c:pt>
                <c:pt idx="9">
                  <c:v>1594.2977404790583</c:v>
                </c:pt>
                <c:pt idx="10">
                  <c:v>1628.8647698653713</c:v>
                </c:pt>
                <c:pt idx="11">
                  <c:v>1664.18127</c:v>
                </c:pt>
                <c:pt idx="12">
                  <c:v>1696.2431581191329</c:v>
                </c:pt>
                <c:pt idx="13">
                  <c:v>1728.9227461777461</c:v>
                </c:pt>
                <c:pt idx="14">
                  <c:v>1762.2319346981617</c:v>
                </c:pt>
                <c:pt idx="15">
                  <c:v>1796.182853476532</c:v>
                </c:pt>
                <c:pt idx="16" formatCode="0.00">
                  <c:v>1830.7878660000001</c:v>
                </c:pt>
                <c:pt idx="17" formatCode="0.00">
                  <c:v>1866.1220718138004</c:v>
                </c:pt>
                <c:pt idx="18" formatCode="0.00">
                  <c:v>1902.1382277998068</c:v>
                </c:pt>
                <c:pt idx="19" formatCode="0.00">
                  <c:v>1938.8494955963433</c:v>
                </c:pt>
                <c:pt idx="20" formatCode="0.00">
                  <c:v>1976.2692908613528</c:v>
                </c:pt>
                <c:pt idx="21" formatCode="0.00">
                  <c:v>2014.411288174977</c:v>
                </c:pt>
                <c:pt idx="22" formatCode="0.00">
                  <c:v>2053.2894260367543</c:v>
                </c:pt>
                <c:pt idx="23" formatCode="0.00">
                  <c:v>2092.9179119592641</c:v>
                </c:pt>
                <c:pt idx="24" formatCode="0.00">
                  <c:v>2133.3112276600782</c:v>
                </c:pt>
                <c:pt idx="25" formatCode="0.00">
                  <c:v>2174.4841343539179</c:v>
                </c:pt>
                <c:pt idx="26" formatCode="0.00">
                  <c:v>2216.4516781469488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'RW Proj Data'!$B$89</c:f>
              <c:strCache>
                <c:ptCount val="1"/>
                <c:pt idx="0">
                  <c:v>2015/2016 AOA_A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circle"/>
            <c:size val="5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marker>
          <c:xVal>
            <c:numRef>
              <c:f>'RW Proj Data'!$AX$4:$BM$4</c:f>
              <c:numCache>
                <c:formatCode>General</c:formatCode>
                <c:ptCount val="1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</c:numCache>
            </c:numRef>
          </c:xVal>
          <c:yVal>
            <c:numRef>
              <c:f>'RW Proj Data'!$AX$89:$BM$89</c:f>
              <c:numCache>
                <c:formatCode>0.00</c:formatCode>
                <c:ptCount val="16"/>
                <c:pt idx="0">
                  <c:v>1639.0235295209418</c:v>
                </c:pt>
                <c:pt idx="1">
                  <c:v>1671.0854176400746</c:v>
                </c:pt>
                <c:pt idx="2">
                  <c:v>1703.7650056986879</c:v>
                </c:pt>
                <c:pt idx="3">
                  <c:v>1737.0741942191034</c:v>
                </c:pt>
                <c:pt idx="4">
                  <c:v>1771.0251129974738</c:v>
                </c:pt>
                <c:pt idx="5">
                  <c:v>1805.6301255209419</c:v>
                </c:pt>
                <c:pt idx="6">
                  <c:v>1840.9643313347422</c:v>
                </c:pt>
                <c:pt idx="7">
                  <c:v>1876.9804873207486</c:v>
                </c:pt>
                <c:pt idx="8">
                  <c:v>1913.6917551172851</c:v>
                </c:pt>
                <c:pt idx="9">
                  <c:v>1951.1115503822946</c:v>
                </c:pt>
                <c:pt idx="10">
                  <c:v>1989.2535476959188</c:v>
                </c:pt>
                <c:pt idx="11">
                  <c:v>2028.1316855576961</c:v>
                </c:pt>
                <c:pt idx="12">
                  <c:v>2067.7601714802058</c:v>
                </c:pt>
                <c:pt idx="13">
                  <c:v>2108.15348718102</c:v>
                </c:pt>
                <c:pt idx="14">
                  <c:v>2149.3263938748596</c:v>
                </c:pt>
                <c:pt idx="15">
                  <c:v>2191.2939376678905</c:v>
                </c:pt>
              </c:numCache>
            </c:numRef>
          </c:yVal>
          <c:smooth val="0"/>
        </c:ser>
        <c:ser>
          <c:idx val="13"/>
          <c:order val="3"/>
          <c:tx>
            <c:strRef>
              <c:f>'RW Proj Data'!$B$95</c:f>
              <c:strCache>
                <c:ptCount val="1"/>
                <c:pt idx="0">
                  <c:v>2017/2018 AOA_A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triangle"/>
            <c:size val="6"/>
            <c:spPr>
              <a:solidFill>
                <a:srgbClr val="7030A0"/>
              </a:solidFill>
              <a:ln>
                <a:solidFill>
                  <a:srgbClr val="7030A0"/>
                </a:solidFill>
              </a:ln>
            </c:spPr>
          </c:marker>
          <c:xVal>
            <c:numRef>
              <c:f>'RW Proj Data'!$AY$4:$BM$4</c:f>
              <c:numCache>
                <c:formatCode>General</c:formatCode>
                <c:ptCount val="1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</c:numCache>
            </c:numRef>
          </c:xVal>
          <c:yVal>
            <c:numRef>
              <c:f>'RW Proj Data'!$AY$95:$BM$95</c:f>
              <c:numCache>
                <c:formatCode>0</c:formatCode>
                <c:ptCount val="15"/>
                <c:pt idx="1">
                  <c:v>1703.7650056986879</c:v>
                </c:pt>
                <c:pt idx="2">
                  <c:v>1737.0741942191034</c:v>
                </c:pt>
                <c:pt idx="3">
                  <c:v>1771.0251129974738</c:v>
                </c:pt>
                <c:pt idx="4">
                  <c:v>1805.6301255209419</c:v>
                </c:pt>
                <c:pt idx="5">
                  <c:v>1840.9643313347422</c:v>
                </c:pt>
                <c:pt idx="6">
                  <c:v>1876.9804873207486</c:v>
                </c:pt>
                <c:pt idx="7">
                  <c:v>1913.6917551172851</c:v>
                </c:pt>
                <c:pt idx="8">
                  <c:v>1951.1115503822946</c:v>
                </c:pt>
                <c:pt idx="9">
                  <c:v>1989.2535476959188</c:v>
                </c:pt>
                <c:pt idx="10">
                  <c:v>2028.1316855576961</c:v>
                </c:pt>
                <c:pt idx="11">
                  <c:v>2067.7601714802058</c:v>
                </c:pt>
                <c:pt idx="12">
                  <c:v>2108.15348718102</c:v>
                </c:pt>
                <c:pt idx="13">
                  <c:v>2149.3263938748596</c:v>
                </c:pt>
                <c:pt idx="14">
                  <c:v>2191.2939376678905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2301824"/>
        <c:axId val="52304128"/>
        <c:extLst>
          <c:ext xmlns:c15="http://schemas.microsoft.com/office/drawing/2012/chart" uri="{02D57815-91ED-43cb-92C2-25804820EDAC}">
            <c15:filteredScatterSeries>
              <c15:ser>
                <c:idx val="1"/>
                <c:order val="2"/>
                <c:tx>
                  <c:strRef>
                    <c:extLst>
                      <c:ext uri="{02D57815-91ED-43cb-92C2-25804820EDAC}">
                        <c15:formulaRef>
                          <c15:sqref>'RW Proj Data'!$B$43</c15:sqref>
                        </c15:formulaRef>
                      </c:ext>
                    </c:extLst>
                    <c:strCache>
                      <c:ptCount val="1"/>
                      <c:pt idx="0">
                        <c:v>Sc B (2006)</c:v>
                      </c:pt>
                    </c:strCache>
                  </c:strRef>
                </c:tx>
                <c:spPr>
                  <a:ln w="22225">
                    <a:solidFill>
                      <a:srgbClr val="FF0000"/>
                    </a:solidFill>
                    <a:prstDash val="sysDash"/>
                  </a:ln>
                </c:spPr>
                <c:marker>
                  <c:symbol val="square"/>
                  <c:size val="6"/>
                  <c:spPr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  <a:prstDash val="solid"/>
                    </a:ln>
                  </c:spPr>
                </c:marker>
                <c:xVal>
                  <c:numRef>
                    <c:extLst>
                      <c:ext uri="{02D57815-91ED-43cb-92C2-25804820EDAC}">
                        <c15:formulaRef>
                          <c15:sqref>'RW Proj Data'!$AO$40:$BM$40</c15:sqref>
                        </c15:formulaRef>
                      </c:ext>
                    </c:extLst>
                    <c:numCache>
                      <c:formatCode>General</c:formatCode>
                      <c:ptCount val="25"/>
                      <c:pt idx="0">
                        <c:v>2006</c:v>
                      </c:pt>
                      <c:pt idx="1">
                        <c:v>2007</c:v>
                      </c:pt>
                      <c:pt idx="2">
                        <c:v>2008</c:v>
                      </c:pt>
                      <c:pt idx="3">
                        <c:v>2009</c:v>
                      </c:pt>
                      <c:pt idx="4">
                        <c:v>2010</c:v>
                      </c:pt>
                      <c:pt idx="5">
                        <c:v>2011</c:v>
                      </c:pt>
                      <c:pt idx="6">
                        <c:v>2012</c:v>
                      </c:pt>
                      <c:pt idx="7">
                        <c:v>2013</c:v>
                      </c:pt>
                      <c:pt idx="8">
                        <c:v>2014</c:v>
                      </c:pt>
                      <c:pt idx="9">
                        <c:v>2015</c:v>
                      </c:pt>
                      <c:pt idx="10">
                        <c:v>2016</c:v>
                      </c:pt>
                      <c:pt idx="11">
                        <c:v>2017</c:v>
                      </c:pt>
                      <c:pt idx="12">
                        <c:v>2018</c:v>
                      </c:pt>
                      <c:pt idx="13">
                        <c:v>2019</c:v>
                      </c:pt>
                      <c:pt idx="14">
                        <c:v>2020</c:v>
                      </c:pt>
                      <c:pt idx="15">
                        <c:v>2021</c:v>
                      </c:pt>
                      <c:pt idx="16">
                        <c:v>2022</c:v>
                      </c:pt>
                      <c:pt idx="17">
                        <c:v>2023</c:v>
                      </c:pt>
                      <c:pt idx="18">
                        <c:v>2024</c:v>
                      </c:pt>
                      <c:pt idx="19">
                        <c:v>2025</c:v>
                      </c:pt>
                      <c:pt idx="20">
                        <c:v>2026</c:v>
                      </c:pt>
                      <c:pt idx="21">
                        <c:v>2027</c:v>
                      </c:pt>
                      <c:pt idx="22">
                        <c:v>2028</c:v>
                      </c:pt>
                      <c:pt idx="23">
                        <c:v>2029</c:v>
                      </c:pt>
                      <c:pt idx="24">
                        <c:v>2030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'RW Proj Data'!$AO$43:$BM$43</c15:sqref>
                        </c15:formulaRef>
                      </c:ext>
                    </c:extLst>
                    <c:numCache>
                      <c:formatCode>0.0</c:formatCode>
                      <c:ptCount val="25"/>
                      <c:pt idx="0">
                        <c:v>1320.0250953678537</c:v>
                      </c:pt>
                      <c:pt idx="1">
                        <c:v>1340.381132491799</c:v>
                      </c:pt>
                      <c:pt idx="2">
                        <c:v>1361.0739354798593</c:v>
                      </c:pt>
                      <c:pt idx="3">
                        <c:v>1382.1094364534345</c:v>
                      </c:pt>
                      <c:pt idx="4">
                        <c:v>1403.4936776337909</c:v>
                      </c:pt>
                      <c:pt idx="5">
                        <c:v>1424.5550782197472</c:v>
                      </c:pt>
                      <c:pt idx="6">
                        <c:v>1445.9404348406933</c:v>
                      </c:pt>
                      <c:pt idx="7">
                        <c:v>1467.6548107393724</c:v>
                      </c:pt>
                      <c:pt idx="8">
                        <c:v>1489.7033492734622</c:v>
                      </c:pt>
                      <c:pt idx="9">
                        <c:v>1512.0912751969538</c:v>
                      </c:pt>
                      <c:pt idx="10" formatCode="0.000">
                        <c:v>1528.4300677638782</c:v>
                      </c:pt>
                      <c:pt idx="11" formatCode="0.000">
                        <c:v>1544.9563617329234</c:v>
                      </c:pt>
                      <c:pt idx="12" formatCode="0.000">
                        <c:v>1561.6724303025567</c:v>
                      </c:pt>
                      <c:pt idx="13" formatCode="0.000">
                        <c:v>1578.5805755720862</c:v>
                      </c:pt>
                      <c:pt idx="14" formatCode="0.000">
                        <c:v>1595.6831289237266</c:v>
                      </c:pt>
                      <c:pt idx="15" formatCode="0.00">
                        <c:v>1611.9725773386747</c:v>
                      </c:pt>
                      <c:pt idx="16">
                        <c:v>1628.432230641612</c:v>
                      </c:pt>
                      <c:pt idx="17">
                        <c:v>1645.0638909651971</c:v>
                      </c:pt>
                      <c:pt idx="18">
                        <c:v>1661.8693796917591</c:v>
                      </c:pt>
                      <c:pt idx="19">
                        <c:v>1678.8505376603255</c:v>
                      </c:pt>
                      <c:pt idx="20">
                        <c:v>1695.9948058858281</c:v>
                      </c:pt>
                      <c:pt idx="21">
                        <c:v>1713.318118368207</c:v>
                      </c:pt>
                      <c:pt idx="22">
                        <c:v>1730.8223690559605</c:v>
                      </c:pt>
                      <c:pt idx="23">
                        <c:v>1748.5094721046075</c:v>
                      </c:pt>
                      <c:pt idx="24">
                        <c:v>1766.3813620937372</c:v>
                      </c:pt>
                    </c:numCache>
                  </c:numRef>
                </c:yVal>
                <c:smooth val="0"/>
              </c15:ser>
            </c15:filteredScatterSeries>
            <c15:filteredScatterSeries>
              <c15:ser>
                <c:idx val="5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'RW Proj Data'!$B$84</c15:sqref>
                        </c15:formulaRef>
                      </c:ext>
                    </c:extLst>
                    <c:strCache>
                      <c:ptCount val="1"/>
                      <c:pt idx="0">
                        <c:v>RW_2013</c:v>
                      </c:pt>
                    </c:strCache>
                  </c:strRef>
                </c:tx>
                <c:spPr>
                  <a:ln>
                    <a:solidFill>
                      <a:srgbClr val="00B0F0"/>
                    </a:solidFill>
                    <a:prstDash val="sysDash"/>
                  </a:ln>
                </c:spPr>
                <c:marker>
                  <c:symbol val="triangle"/>
                  <c:size val="6"/>
                  <c:spPr>
                    <a:solidFill>
                      <a:srgbClr val="00B0F0"/>
                    </a:solidFill>
                    <a:ln>
                      <a:solidFill>
                        <a:srgbClr val="00B0F0"/>
                      </a:solidFill>
                    </a:ln>
                  </c:spPr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'RW Proj Data'!$AU$4:$BM$4</c15:sqref>
                        </c15:formulaRef>
                      </c:ext>
                    </c:extLst>
                    <c:numCache>
                      <c:formatCode>General</c:formatCode>
                      <c:ptCount val="19"/>
                      <c:pt idx="0">
                        <c:v>2012</c:v>
                      </c:pt>
                      <c:pt idx="1">
                        <c:v>2013</c:v>
                      </c:pt>
                      <c:pt idx="2">
                        <c:v>2014</c:v>
                      </c:pt>
                      <c:pt idx="3">
                        <c:v>2015</c:v>
                      </c:pt>
                      <c:pt idx="4">
                        <c:v>2016</c:v>
                      </c:pt>
                      <c:pt idx="5">
                        <c:v>2017</c:v>
                      </c:pt>
                      <c:pt idx="6">
                        <c:v>2018</c:v>
                      </c:pt>
                      <c:pt idx="7">
                        <c:v>2019</c:v>
                      </c:pt>
                      <c:pt idx="8">
                        <c:v>2020</c:v>
                      </c:pt>
                      <c:pt idx="9">
                        <c:v>2021</c:v>
                      </c:pt>
                      <c:pt idx="10">
                        <c:v>2022</c:v>
                      </c:pt>
                      <c:pt idx="11">
                        <c:v>2023</c:v>
                      </c:pt>
                      <c:pt idx="12">
                        <c:v>2024</c:v>
                      </c:pt>
                      <c:pt idx="13">
                        <c:v>2025</c:v>
                      </c:pt>
                      <c:pt idx="14">
                        <c:v>2026</c:v>
                      </c:pt>
                      <c:pt idx="15">
                        <c:v>2027</c:v>
                      </c:pt>
                      <c:pt idx="16">
                        <c:v>2028</c:v>
                      </c:pt>
                      <c:pt idx="17">
                        <c:v>2029</c:v>
                      </c:pt>
                      <c:pt idx="18">
                        <c:v>2030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'RW Proj Data'!$AU$84:$BM$84</c15:sqref>
                        </c15:formulaRef>
                      </c:ext>
                    </c:extLst>
                    <c:numCache>
                      <c:formatCode>0.00</c:formatCode>
                      <c:ptCount val="19"/>
                      <c:pt idx="0">
                        <c:v>1500.0817500000001</c:v>
                      </c:pt>
                      <c:pt idx="1">
                        <c:v>1511.3200940773158</c:v>
                      </c:pt>
                      <c:pt idx="2">
                        <c:v>1522.6426338177014</c:v>
                      </c:pt>
                      <c:pt idx="3">
                        <c:v>1534.05</c:v>
                      </c:pt>
                      <c:pt idx="4">
                        <c:v>1568.9504515622307</c:v>
                      </c:pt>
                      <c:pt idx="5" formatCode="0.0">
                        <c:v>1604.64490691785</c:v>
                      </c:pt>
                      <c:pt idx="6" formatCode="0.0">
                        <c:v>1641.151430074505</c:v>
                      </c:pt>
                      <c:pt idx="7" formatCode="0.0">
                        <c:v>1678.4884960056031</c:v>
                      </c:pt>
                      <c:pt idx="8" formatCode="0.0">
                        <c:v>1716.675</c:v>
                      </c:pt>
                      <c:pt idx="9" formatCode="0.0">
                        <c:v>1744.9482282114573</c:v>
                      </c:pt>
                      <c:pt idx="10" formatCode="0.0">
                        <c:v>1773.6871097547901</c:v>
                      </c:pt>
                      <c:pt idx="11" formatCode="0.0">
                        <c:v>1802.8993138294211</c:v>
                      </c:pt>
                      <c:pt idx="12" formatCode="0.0">
                        <c:v>1832.5926359446607</c:v>
                      </c:pt>
                      <c:pt idx="13" formatCode="0.0">
                        <c:v>1862.7749999999999</c:v>
                      </c:pt>
                      <c:pt idx="14" formatCode="0.0">
                        <c:v>1891.1191976548625</c:v>
                      </c:pt>
                      <c:pt idx="15" formatCode="0.0">
                        <c:v>1919.894683866152</c:v>
                      </c:pt>
                      <c:pt idx="16" formatCode="0.0">
                        <c:v>1949.1080211699179</c:v>
                      </c:pt>
                      <c:pt idx="17" formatCode="0.0">
                        <c:v>1978.7658719585095</c:v>
                      </c:pt>
                      <c:pt idx="18" formatCode="0.0">
                        <c:v>2008.875</c:v>
                      </c:pt>
                    </c:numCache>
                  </c:numRef>
                </c:yVal>
                <c:smooth val="0"/>
              </c15:ser>
            </c15:filteredScatterSeries>
            <c15:filteredScatterSeries>
              <c15:ser>
                <c:idx val="0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'RW Proj Data'!$B$86</c15:sqref>
                        </c15:formulaRef>
                      </c:ext>
                    </c:extLst>
                    <c:strCache>
                      <c:ptCount val="1"/>
                      <c:pt idx="0">
                        <c:v>2014/2015 AOA_A</c:v>
                      </c:pt>
                    </c:strCache>
                  </c:strRef>
                </c:tx>
                <c:spPr>
                  <a:ln>
                    <a:solidFill>
                      <a:srgbClr val="0701EF"/>
                    </a:solidFill>
                  </a:ln>
                </c:spPr>
                <c:marker>
                  <c:symbol val="star"/>
                  <c:size val="5"/>
                  <c:spPr>
                    <a:ln>
                      <a:solidFill>
                        <a:srgbClr val="0701EF"/>
                      </a:solidFill>
                    </a:ln>
                  </c:spPr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'RW Proj Data'!$AW$4:$BM$4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2014</c:v>
                      </c:pt>
                      <c:pt idx="1">
                        <c:v>2015</c:v>
                      </c:pt>
                      <c:pt idx="2">
                        <c:v>2016</c:v>
                      </c:pt>
                      <c:pt idx="3">
                        <c:v>2017</c:v>
                      </c:pt>
                      <c:pt idx="4">
                        <c:v>2018</c:v>
                      </c:pt>
                      <c:pt idx="5">
                        <c:v>2019</c:v>
                      </c:pt>
                      <c:pt idx="6">
                        <c:v>2020</c:v>
                      </c:pt>
                      <c:pt idx="7">
                        <c:v>2021</c:v>
                      </c:pt>
                      <c:pt idx="8">
                        <c:v>2022</c:v>
                      </c:pt>
                      <c:pt idx="9">
                        <c:v>2023</c:v>
                      </c:pt>
                      <c:pt idx="10">
                        <c:v>2024</c:v>
                      </c:pt>
                      <c:pt idx="11">
                        <c:v>2025</c:v>
                      </c:pt>
                      <c:pt idx="12">
                        <c:v>2026</c:v>
                      </c:pt>
                      <c:pt idx="13">
                        <c:v>2027</c:v>
                      </c:pt>
                      <c:pt idx="14">
                        <c:v>2028</c:v>
                      </c:pt>
                      <c:pt idx="15">
                        <c:v>2029</c:v>
                      </c:pt>
                      <c:pt idx="16">
                        <c:v>2030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'RW Proj Data'!$AW$86:$BM$86</c15:sqref>
                        </c15:formulaRef>
                      </c:ext>
                    </c:extLst>
                    <c:numCache>
                      <c:formatCode>0.00</c:formatCode>
                      <c:ptCount val="17"/>
                      <c:pt idx="0">
                        <c:v>1603.707029386313</c:v>
                      </c:pt>
                      <c:pt idx="1">
                        <c:v>1639.0235295209418</c:v>
                      </c:pt>
                      <c:pt idx="2">
                        <c:v>1671.0854176400746</c:v>
                      </c:pt>
                      <c:pt idx="3">
                        <c:v>1703.7650056986879</c:v>
                      </c:pt>
                      <c:pt idx="4">
                        <c:v>1737.0741942191034</c:v>
                      </c:pt>
                      <c:pt idx="5">
                        <c:v>1771.0251129974738</c:v>
                      </c:pt>
                      <c:pt idx="6">
                        <c:v>1805.6301255209419</c:v>
                      </c:pt>
                      <c:pt idx="7">
                        <c:v>1840.9643313347422</c:v>
                      </c:pt>
                      <c:pt idx="8">
                        <c:v>1876.9804873207486</c:v>
                      </c:pt>
                      <c:pt idx="9">
                        <c:v>1913.6917551172851</c:v>
                      </c:pt>
                      <c:pt idx="10">
                        <c:v>1951.1115503822946</c:v>
                      </c:pt>
                      <c:pt idx="11">
                        <c:v>1989.2535476959188</c:v>
                      </c:pt>
                      <c:pt idx="12">
                        <c:v>2028.1316855576961</c:v>
                      </c:pt>
                      <c:pt idx="13">
                        <c:v>2067.7601714802058</c:v>
                      </c:pt>
                      <c:pt idx="14">
                        <c:v>2108.15348718102</c:v>
                      </c:pt>
                      <c:pt idx="15">
                        <c:v>2149.3263938748596</c:v>
                      </c:pt>
                      <c:pt idx="16">
                        <c:v>2191.2939376678905</c:v>
                      </c:pt>
                    </c:numCache>
                  </c:numRef>
                </c:yVal>
                <c:smooth val="0"/>
              </c15:ser>
            </c15:filteredScatterSeries>
            <c15:filteredScatte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'RW Proj Data'!$B$87</c15:sqref>
                        </c15:formulaRef>
                      </c:ext>
                    </c:extLst>
                    <c:strCache>
                      <c:ptCount val="1"/>
                      <c:pt idx="0">
                        <c:v>2014/2015 AOA_B</c:v>
                      </c:pt>
                    </c:strCache>
                  </c:strRef>
                </c:tx>
                <c:spPr>
                  <a:ln w="25400">
                    <a:solidFill>
                      <a:srgbClr val="0701EF"/>
                    </a:solidFill>
                    <a:prstDash val="sysDash"/>
                  </a:ln>
                </c:spPr>
                <c:marker>
                  <c:symbol val="star"/>
                  <c:size val="4"/>
                  <c:spPr>
                    <a:solidFill>
                      <a:srgbClr val="0701EF"/>
                    </a:solidFill>
                    <a:ln>
                      <a:solidFill>
                        <a:srgbClr val="0701EF"/>
                      </a:solidFill>
                    </a:ln>
                  </c:spPr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'RW Proj Data'!$AW$4:$BM$4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2014</c:v>
                      </c:pt>
                      <c:pt idx="1">
                        <c:v>2015</c:v>
                      </c:pt>
                      <c:pt idx="2">
                        <c:v>2016</c:v>
                      </c:pt>
                      <c:pt idx="3">
                        <c:v>2017</c:v>
                      </c:pt>
                      <c:pt idx="4">
                        <c:v>2018</c:v>
                      </c:pt>
                      <c:pt idx="5">
                        <c:v>2019</c:v>
                      </c:pt>
                      <c:pt idx="6">
                        <c:v>2020</c:v>
                      </c:pt>
                      <c:pt idx="7">
                        <c:v>2021</c:v>
                      </c:pt>
                      <c:pt idx="8">
                        <c:v>2022</c:v>
                      </c:pt>
                      <c:pt idx="9">
                        <c:v>2023</c:v>
                      </c:pt>
                      <c:pt idx="10">
                        <c:v>2024</c:v>
                      </c:pt>
                      <c:pt idx="11">
                        <c:v>2025</c:v>
                      </c:pt>
                      <c:pt idx="12">
                        <c:v>2026</c:v>
                      </c:pt>
                      <c:pt idx="13">
                        <c:v>2027</c:v>
                      </c:pt>
                      <c:pt idx="14">
                        <c:v>2028</c:v>
                      </c:pt>
                      <c:pt idx="15">
                        <c:v>2029</c:v>
                      </c:pt>
                      <c:pt idx="16">
                        <c:v>2030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'RW Proj Data'!$AW$87:$BM$87</c15:sqref>
                        </c15:formulaRef>
                      </c:ext>
                    </c:extLst>
                    <c:numCache>
                      <c:formatCode>0.00</c:formatCode>
                      <c:ptCount val="17"/>
                      <c:pt idx="0">
                        <c:v>1585.9835853055688</c:v>
                      </c:pt>
                      <c:pt idx="1">
                        <c:v>1603.0079743418091</c:v>
                      </c:pt>
                      <c:pt idx="2">
                        <c:v>1620.2151079062669</c:v>
                      </c:pt>
                      <c:pt idx="3">
                        <c:v>1637.6069476295488</c:v>
                      </c:pt>
                      <c:pt idx="4">
                        <c:v>1666.8677488067747</c:v>
                      </c:pt>
                      <c:pt idx="5">
                        <c:v>1696.2175445434727</c:v>
                      </c:pt>
                      <c:pt idx="6">
                        <c:v>1725.6577943700283</c:v>
                      </c:pt>
                      <c:pt idx="7">
                        <c:v>1748.3806482951627</c:v>
                      </c:pt>
                      <c:pt idx="8">
                        <c:v>1771.1983688501909</c:v>
                      </c:pt>
                      <c:pt idx="9">
                        <c:v>1794.1124958692462</c:v>
                      </c:pt>
                      <c:pt idx="10">
                        <c:v>1817.1245931107471</c:v>
                      </c:pt>
                      <c:pt idx="11">
                        <c:v>1840.236248679214</c:v>
                      </c:pt>
                      <c:pt idx="12">
                        <c:v>1867.9317057453209</c:v>
                      </c:pt>
                      <c:pt idx="13">
                        <c:v>1895.7286441381568</c:v>
                      </c:pt>
                      <c:pt idx="14">
                        <c:v>1923.6287857946625</c:v>
                      </c:pt>
                      <c:pt idx="15">
                        <c:v>1951.6338754127466</c:v>
                      </c:pt>
                      <c:pt idx="16">
                        <c:v>1979.7456811239254</c:v>
                      </c:pt>
                    </c:numCache>
                  </c:numRef>
                </c:yVal>
                <c:smooth val="0"/>
              </c15:ser>
            </c15:filteredScatterSeries>
          </c:ext>
        </c:extLst>
      </c:scatterChart>
      <c:valAx>
        <c:axId val="52301824"/>
        <c:scaling>
          <c:orientation val="minMax"/>
          <c:max val="2030"/>
          <c:min val="1990"/>
        </c:scaling>
        <c:delete val="0"/>
        <c:axPos val="b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/>
                  <a:t>Years</a:t>
                </a:r>
              </a:p>
            </c:rich>
          </c:tx>
          <c:layout>
            <c:manualLayout>
              <c:xMode val="edge"/>
              <c:yMode val="edge"/>
              <c:x val="0.50509685681635819"/>
              <c:y val="0.8606879425263583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304128"/>
        <c:crossesAt val="0"/>
        <c:crossBetween val="midCat"/>
        <c:majorUnit val="2"/>
      </c:valAx>
      <c:valAx>
        <c:axId val="52304128"/>
        <c:scaling>
          <c:orientation val="minMax"/>
          <c:max val="2300"/>
          <c:min val="800"/>
        </c:scaling>
        <c:delete val="0"/>
        <c:axPos val="l"/>
        <c:majorGridlines>
          <c:spPr>
            <a:ln w="12700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75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1075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Water Demand/Use  ( million m</a:t>
                </a:r>
                <a:r>
                  <a:rPr lang="en-GB" sz="1075" b="1" i="0" u="none" strike="noStrike" baseline="30000">
                    <a:solidFill>
                      <a:srgbClr val="000000"/>
                    </a:solidFill>
                    <a:latin typeface="Arial"/>
                    <a:cs typeface="Arial"/>
                  </a:rPr>
                  <a:t>3</a:t>
                </a:r>
                <a:r>
                  <a:rPr lang="en-GB" sz="1075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/ annum )</a:t>
                </a:r>
              </a:p>
            </c:rich>
          </c:tx>
          <c:layout>
            <c:manualLayout>
              <c:xMode val="edge"/>
              <c:yMode val="edge"/>
              <c:x val="9.5602569204117482E-3"/>
              <c:y val="0.30551628489620614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301824"/>
        <c:crossesAt val="1990"/>
        <c:crossBetween val="midCat"/>
        <c:majorUnit val="100"/>
        <c:minorUnit val="50"/>
      </c:valAx>
      <c:spPr>
        <a:solidFill>
          <a:srgbClr val="FFFFCC"/>
        </a:solidFill>
        <a:ln w="12700">
          <a:solidFill>
            <a:srgbClr val="00000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7.9157349742100744E-2"/>
          <c:y val="0.91139812814846732"/>
          <c:w val="0.89999999001802644"/>
          <c:h val="8.2954031172226383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25400">
      <a:solidFill>
        <a:srgbClr val="000000"/>
      </a:solidFill>
      <a:prstDash val="solid"/>
    </a:ln>
  </c:spPr>
  <c:txPr>
    <a:bodyPr/>
    <a:lstStyle/>
    <a:p>
      <a:pPr>
        <a:defRPr sz="10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196085552199057"/>
          <c:y val="0.1158787977053886"/>
          <c:w val="0.8404965536002339"/>
          <c:h val="0.7266531973543694"/>
        </c:manualLayout>
      </c:layout>
      <c:scatterChart>
        <c:scatterStyle val="lineMarker"/>
        <c:varyColors val="0"/>
        <c:ser>
          <c:idx val="3"/>
          <c:order val="0"/>
          <c:tx>
            <c:strRef>
              <c:f>'WBs Feb_2018'!$B$17</c:f>
              <c:strCache>
                <c:ptCount val="1"/>
                <c:pt idx="0">
                  <c:v>Estimate of Actual Use</c:v>
                </c:pt>
              </c:strCache>
            </c:strRef>
          </c:tx>
          <c:spPr>
            <a:ln w="539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'WBs Feb_2018'!$C$1:$J$1</c:f>
              <c:numCache>
                <c:formatCode>General</c:formatCode>
                <c:ptCount val="8"/>
                <c:pt idx="0">
                  <c:v>2005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xVal>
          <c:yVal>
            <c:numRef>
              <c:f>'WBs Feb_2018'!$C$17:$J$17</c:f>
              <c:numCache>
                <c:formatCode>0</c:formatCode>
                <c:ptCount val="8"/>
                <c:pt idx="0">
                  <c:v>2820</c:v>
                </c:pt>
                <c:pt idx="1">
                  <c:v>2870.0408012594457</c:v>
                </c:pt>
                <c:pt idx="2">
                  <c:v>2895.0612018891688</c:v>
                </c:pt>
                <c:pt idx="3">
                  <c:v>2920.0816025188919</c:v>
                </c:pt>
                <c:pt idx="4">
                  <c:v>2945.1020031486146</c:v>
                </c:pt>
                <c:pt idx="5">
                  <c:v>2963.5976068973814</c:v>
                </c:pt>
                <c:pt idx="6">
                  <c:v>2982.0932106461482</c:v>
                </c:pt>
                <c:pt idx="7">
                  <c:v>2996.605675877337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'WBs Feb_2018'!$B$4</c:f>
              <c:strCache>
                <c:ptCount val="1"/>
                <c:pt idx="0">
                  <c:v>2014_Oct_High_Rand_Water,remove unlawful</c:v>
                </c:pt>
              </c:strCache>
            </c:strRef>
          </c:tx>
          <c:spPr>
            <a:ln>
              <a:solidFill>
                <a:srgbClr val="0070C0"/>
              </a:solidFill>
              <a:prstDash val="dash"/>
            </a:ln>
          </c:spPr>
          <c:marker>
            <c:symbol val="none"/>
          </c:marker>
          <c:xVal>
            <c:numRef>
              <c:f>'WBs Feb_2018'!$C$1:$AU$1</c:f>
              <c:numCache>
                <c:formatCode>General</c:formatCode>
                <c:ptCount val="45"/>
                <c:pt idx="0">
                  <c:v>2005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2023</c:v>
                </c:pt>
                <c:pt idx="18">
                  <c:v>2024</c:v>
                </c:pt>
                <c:pt idx="19">
                  <c:v>2025</c:v>
                </c:pt>
                <c:pt idx="20">
                  <c:v>2026</c:v>
                </c:pt>
                <c:pt idx="21">
                  <c:v>2027</c:v>
                </c:pt>
                <c:pt idx="22">
                  <c:v>2028</c:v>
                </c:pt>
                <c:pt idx="23">
                  <c:v>2029</c:v>
                </c:pt>
                <c:pt idx="24">
                  <c:v>2030</c:v>
                </c:pt>
                <c:pt idx="25">
                  <c:v>2031</c:v>
                </c:pt>
                <c:pt idx="26">
                  <c:v>2032</c:v>
                </c:pt>
                <c:pt idx="27">
                  <c:v>2033</c:v>
                </c:pt>
                <c:pt idx="28">
                  <c:v>2034</c:v>
                </c:pt>
                <c:pt idx="29">
                  <c:v>2035</c:v>
                </c:pt>
                <c:pt idx="30">
                  <c:v>2036</c:v>
                </c:pt>
                <c:pt idx="31">
                  <c:v>2037</c:v>
                </c:pt>
                <c:pt idx="32">
                  <c:v>2038</c:v>
                </c:pt>
                <c:pt idx="33">
                  <c:v>2039</c:v>
                </c:pt>
                <c:pt idx="34">
                  <c:v>2040</c:v>
                </c:pt>
                <c:pt idx="35">
                  <c:v>2041</c:v>
                </c:pt>
                <c:pt idx="36">
                  <c:v>2042</c:v>
                </c:pt>
                <c:pt idx="37">
                  <c:v>2043</c:v>
                </c:pt>
                <c:pt idx="38">
                  <c:v>2044</c:v>
                </c:pt>
                <c:pt idx="39">
                  <c:v>2045</c:v>
                </c:pt>
                <c:pt idx="40">
                  <c:v>2046</c:v>
                </c:pt>
                <c:pt idx="41">
                  <c:v>2047</c:v>
                </c:pt>
                <c:pt idx="42">
                  <c:v>2048</c:v>
                </c:pt>
                <c:pt idx="43">
                  <c:v>2049</c:v>
                </c:pt>
                <c:pt idx="44">
                  <c:v>2050</c:v>
                </c:pt>
              </c:numCache>
            </c:numRef>
          </c:xVal>
          <c:yVal>
            <c:numRef>
              <c:f>'WBs Feb_2018'!$C$4:$AU$4</c:f>
              <c:numCache>
                <c:formatCode>0</c:formatCode>
                <c:ptCount val="45"/>
                <c:pt idx="0">
                  <c:v>2820</c:v>
                </c:pt>
                <c:pt idx="1">
                  <c:v>2870.0408012594457</c:v>
                </c:pt>
                <c:pt idx="2">
                  <c:v>2895.0612018891688</c:v>
                </c:pt>
                <c:pt idx="3">
                  <c:v>2920.0816025188919</c:v>
                </c:pt>
                <c:pt idx="4">
                  <c:v>2945.1020031486146</c:v>
                </c:pt>
                <c:pt idx="5">
                  <c:v>2963.5976068973814</c:v>
                </c:pt>
                <c:pt idx="6">
                  <c:v>2982.0932106461482</c:v>
                </c:pt>
                <c:pt idx="7">
                  <c:v>2996.605675877337</c:v>
                </c:pt>
                <c:pt idx="8">
                  <c:v>2970.8634733976701</c:v>
                </c:pt>
                <c:pt idx="9">
                  <c:v>2985.8518130064449</c:v>
                </c:pt>
                <c:pt idx="10">
                  <c:v>2998.3658695310291</c:v>
                </c:pt>
                <c:pt idx="11">
                  <c:v>3022.4988562972521</c:v>
                </c:pt>
                <c:pt idx="12">
                  <c:v>3048.6833458579517</c:v>
                </c:pt>
                <c:pt idx="13">
                  <c:v>3080.1827368747504</c:v>
                </c:pt>
                <c:pt idx="14">
                  <c:v>3115.5196482711117</c:v>
                </c:pt>
                <c:pt idx="15">
                  <c:v>3162.5883332143294</c:v>
                </c:pt>
                <c:pt idx="16">
                  <c:v>3207.3739522439337</c:v>
                </c:pt>
                <c:pt idx="17">
                  <c:v>3233.5120864390497</c:v>
                </c:pt>
                <c:pt idx="18">
                  <c:v>3264.2671739659986</c:v>
                </c:pt>
                <c:pt idx="19">
                  <c:v>3294.8604788292214</c:v>
                </c:pt>
                <c:pt idx="20">
                  <c:v>3322.1698389186949</c:v>
                </c:pt>
                <c:pt idx="21">
                  <c:v>3348.5087854108469</c:v>
                </c:pt>
                <c:pt idx="22">
                  <c:v>3374.299182373737</c:v>
                </c:pt>
                <c:pt idx="23">
                  <c:v>3400.5007192742605</c:v>
                </c:pt>
                <c:pt idx="24">
                  <c:v>3426.8296031846153</c:v>
                </c:pt>
                <c:pt idx="25">
                  <c:v>3446.8509413630391</c:v>
                </c:pt>
                <c:pt idx="26">
                  <c:v>3468.0467614795007</c:v>
                </c:pt>
                <c:pt idx="27">
                  <c:v>3489.2026907135487</c:v>
                </c:pt>
                <c:pt idx="28">
                  <c:v>3509.350825892011</c:v>
                </c:pt>
                <c:pt idx="29">
                  <c:v>3530.776854927346</c:v>
                </c:pt>
                <c:pt idx="30">
                  <c:v>3546.4126576948356</c:v>
                </c:pt>
                <c:pt idx="31">
                  <c:v>3564.969895365412</c:v>
                </c:pt>
                <c:pt idx="32">
                  <c:v>3582.1405619416641</c:v>
                </c:pt>
                <c:pt idx="33">
                  <c:v>3596.7305399840702</c:v>
                </c:pt>
                <c:pt idx="34">
                  <c:v>3603.8015678922397</c:v>
                </c:pt>
                <c:pt idx="35">
                  <c:v>3616.9093235509608</c:v>
                </c:pt>
                <c:pt idx="36">
                  <c:v>3629.8837653701848</c:v>
                </c:pt>
                <c:pt idx="37">
                  <c:v>3637.6652672483415</c:v>
                </c:pt>
                <c:pt idx="38">
                  <c:v>3643.2887776302719</c:v>
                </c:pt>
                <c:pt idx="39">
                  <c:v>3646.4084459549108</c:v>
                </c:pt>
                <c:pt idx="40">
                  <c:v>3653.907592742697</c:v>
                </c:pt>
                <c:pt idx="41">
                  <c:v>3658.7062987272825</c:v>
                </c:pt>
                <c:pt idx="42">
                  <c:v>3668.761156264311</c:v>
                </c:pt>
                <c:pt idx="43">
                  <c:v>3687.5621382819459</c:v>
                </c:pt>
                <c:pt idx="44">
                  <c:v>3707.2016819972109</c:v>
                </c:pt>
              </c:numCache>
            </c:numRef>
          </c:yVal>
          <c:smooth val="0"/>
        </c:ser>
        <c:ser>
          <c:idx val="8"/>
          <c:order val="2"/>
          <c:tx>
            <c:strRef>
              <c:f>'WBs Feb_2018'!$B$5</c:f>
              <c:strCache>
                <c:ptCount val="1"/>
                <c:pt idx="0">
                  <c:v>2014 Oct High, Rand Water,WC/WDM, reuse, remove unlawful</c:v>
                </c:pt>
              </c:strCache>
            </c:strRef>
          </c:tx>
          <c:spPr>
            <a:ln>
              <a:solidFill>
                <a:srgbClr val="00B050"/>
              </a:solidFill>
              <a:prstDash val="dash"/>
            </a:ln>
          </c:spPr>
          <c:marker>
            <c:symbol val="none"/>
          </c:marker>
          <c:xVal>
            <c:numRef>
              <c:f>'WBs Feb_2018'!$C$1:$AU$1</c:f>
              <c:numCache>
                <c:formatCode>General</c:formatCode>
                <c:ptCount val="45"/>
                <c:pt idx="0">
                  <c:v>2005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2023</c:v>
                </c:pt>
                <c:pt idx="18">
                  <c:v>2024</c:v>
                </c:pt>
                <c:pt idx="19">
                  <c:v>2025</c:v>
                </c:pt>
                <c:pt idx="20">
                  <c:v>2026</c:v>
                </c:pt>
                <c:pt idx="21">
                  <c:v>2027</c:v>
                </c:pt>
                <c:pt idx="22">
                  <c:v>2028</c:v>
                </c:pt>
                <c:pt idx="23">
                  <c:v>2029</c:v>
                </c:pt>
                <c:pt idx="24">
                  <c:v>2030</c:v>
                </c:pt>
                <c:pt idx="25">
                  <c:v>2031</c:v>
                </c:pt>
                <c:pt idx="26">
                  <c:v>2032</c:v>
                </c:pt>
                <c:pt idx="27">
                  <c:v>2033</c:v>
                </c:pt>
                <c:pt idx="28">
                  <c:v>2034</c:v>
                </c:pt>
                <c:pt idx="29">
                  <c:v>2035</c:v>
                </c:pt>
                <c:pt idx="30">
                  <c:v>2036</c:v>
                </c:pt>
                <c:pt idx="31">
                  <c:v>2037</c:v>
                </c:pt>
                <c:pt idx="32">
                  <c:v>2038</c:v>
                </c:pt>
                <c:pt idx="33">
                  <c:v>2039</c:v>
                </c:pt>
                <c:pt idx="34">
                  <c:v>2040</c:v>
                </c:pt>
                <c:pt idx="35">
                  <c:v>2041</c:v>
                </c:pt>
                <c:pt idx="36">
                  <c:v>2042</c:v>
                </c:pt>
                <c:pt idx="37">
                  <c:v>2043</c:v>
                </c:pt>
                <c:pt idx="38">
                  <c:v>2044</c:v>
                </c:pt>
                <c:pt idx="39">
                  <c:v>2045</c:v>
                </c:pt>
                <c:pt idx="40">
                  <c:v>2046</c:v>
                </c:pt>
                <c:pt idx="41">
                  <c:v>2047</c:v>
                </c:pt>
                <c:pt idx="42">
                  <c:v>2048</c:v>
                </c:pt>
                <c:pt idx="43">
                  <c:v>2049</c:v>
                </c:pt>
                <c:pt idx="44">
                  <c:v>2050</c:v>
                </c:pt>
              </c:numCache>
            </c:numRef>
          </c:xVal>
          <c:yVal>
            <c:numRef>
              <c:f>'WBs Feb_2018'!$C$5:$AU$5</c:f>
              <c:numCache>
                <c:formatCode>0</c:formatCode>
                <c:ptCount val="45"/>
                <c:pt idx="0">
                  <c:v>2820</c:v>
                </c:pt>
                <c:pt idx="1">
                  <c:v>2870.0408012594457</c:v>
                </c:pt>
                <c:pt idx="2">
                  <c:v>2895.0612018891688</c:v>
                </c:pt>
                <c:pt idx="3">
                  <c:v>2920.0816025188919</c:v>
                </c:pt>
                <c:pt idx="4">
                  <c:v>2945.1020031486146</c:v>
                </c:pt>
                <c:pt idx="5">
                  <c:v>2963.5976068973814</c:v>
                </c:pt>
                <c:pt idx="6">
                  <c:v>2982.0932106461482</c:v>
                </c:pt>
                <c:pt idx="7">
                  <c:v>2996.605675877337</c:v>
                </c:pt>
                <c:pt idx="8">
                  <c:v>2924.8341870917989</c:v>
                </c:pt>
                <c:pt idx="9">
                  <c:v>2912.410158670436</c:v>
                </c:pt>
                <c:pt idx="10">
                  <c:v>2907.8718754600386</c:v>
                </c:pt>
                <c:pt idx="11">
                  <c:v>2915.0421374527809</c:v>
                </c:pt>
                <c:pt idx="12">
                  <c:v>2937.0567672150742</c:v>
                </c:pt>
                <c:pt idx="13">
                  <c:v>2966.1356653536795</c:v>
                </c:pt>
                <c:pt idx="14">
                  <c:v>2962.503426336184</c:v>
                </c:pt>
                <c:pt idx="15">
                  <c:v>3006.6307727276821</c:v>
                </c:pt>
                <c:pt idx="16">
                  <c:v>3048.6835254963535</c:v>
                </c:pt>
                <c:pt idx="17">
                  <c:v>3072.0668559053806</c:v>
                </c:pt>
                <c:pt idx="18">
                  <c:v>3100.0437634281661</c:v>
                </c:pt>
                <c:pt idx="19">
                  <c:v>3127.8305941824683</c:v>
                </c:pt>
                <c:pt idx="20">
                  <c:v>3153.0160053645286</c:v>
                </c:pt>
                <c:pt idx="21">
                  <c:v>3177.1997464390415</c:v>
                </c:pt>
                <c:pt idx="22">
                  <c:v>3200.8178457713361</c:v>
                </c:pt>
                <c:pt idx="23">
                  <c:v>3224.8543502286298</c:v>
                </c:pt>
                <c:pt idx="24">
                  <c:v>3247.2367058927334</c:v>
                </c:pt>
                <c:pt idx="25">
                  <c:v>3263.8732887791757</c:v>
                </c:pt>
                <c:pt idx="26">
                  <c:v>3281.6789744455409</c:v>
                </c:pt>
                <c:pt idx="27">
                  <c:v>3299.4553280055516</c:v>
                </c:pt>
                <c:pt idx="28">
                  <c:v>3316.2346027997555</c:v>
                </c:pt>
                <c:pt idx="29">
                  <c:v>3334.3026547435366</c:v>
                </c:pt>
                <c:pt idx="30">
                  <c:v>3345.6416627421336</c:v>
                </c:pt>
                <c:pt idx="31">
                  <c:v>3359.8913294593281</c:v>
                </c:pt>
                <c:pt idx="32">
                  <c:v>3372.7435411358479</c:v>
                </c:pt>
                <c:pt idx="33">
                  <c:v>3383.0040714927186</c:v>
                </c:pt>
                <c:pt idx="34">
                  <c:v>3385.7345490016901</c:v>
                </c:pt>
                <c:pt idx="35">
                  <c:v>3394.4905405204149</c:v>
                </c:pt>
                <c:pt idx="36">
                  <c:v>3403.1018923214215</c:v>
                </c:pt>
                <c:pt idx="37">
                  <c:v>3406.5088650443845</c:v>
                </c:pt>
                <c:pt idx="38">
                  <c:v>3407.7462927427587</c:v>
                </c:pt>
                <c:pt idx="39">
                  <c:v>3406.4682093201918</c:v>
                </c:pt>
                <c:pt idx="40">
                  <c:v>3409.5578186064972</c:v>
                </c:pt>
                <c:pt idx="41">
                  <c:v>3409.9350834777783</c:v>
                </c:pt>
                <c:pt idx="42">
                  <c:v>3415.5564772535531</c:v>
                </c:pt>
                <c:pt idx="43">
                  <c:v>3429.9118526355292</c:v>
                </c:pt>
                <c:pt idx="44">
                  <c:v>3448.3127017311331</c:v>
                </c:pt>
              </c:numCache>
            </c:numRef>
          </c:yVal>
          <c:smooth val="0"/>
        </c:ser>
        <c:ser>
          <c:idx val="0"/>
          <c:order val="3"/>
          <c:tx>
            <c:strRef>
              <c:f>'WBs Feb_2018'!$B$28</c:f>
              <c:strCache>
                <c:ptCount val="1"/>
                <c:pt idx="0">
                  <c:v>Feb 2018 LHWP Rule &gt; AOA 2017 (high,relaistic - no WC/WDM)</c:v>
                </c:pt>
              </c:strCache>
            </c:strRef>
          </c:tx>
          <c:marker>
            <c:symbol val="none"/>
          </c:marker>
          <c:xVal>
            <c:numRef>
              <c:f>'WBs Feb_2018'!$C$1:$AU$1</c:f>
              <c:numCache>
                <c:formatCode>General</c:formatCode>
                <c:ptCount val="45"/>
                <c:pt idx="0">
                  <c:v>2005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2023</c:v>
                </c:pt>
                <c:pt idx="18">
                  <c:v>2024</c:v>
                </c:pt>
                <c:pt idx="19">
                  <c:v>2025</c:v>
                </c:pt>
                <c:pt idx="20">
                  <c:v>2026</c:v>
                </c:pt>
                <c:pt idx="21">
                  <c:v>2027</c:v>
                </c:pt>
                <c:pt idx="22">
                  <c:v>2028</c:v>
                </c:pt>
                <c:pt idx="23">
                  <c:v>2029</c:v>
                </c:pt>
                <c:pt idx="24">
                  <c:v>2030</c:v>
                </c:pt>
                <c:pt idx="25">
                  <c:v>2031</c:v>
                </c:pt>
                <c:pt idx="26">
                  <c:v>2032</c:v>
                </c:pt>
                <c:pt idx="27">
                  <c:v>2033</c:v>
                </c:pt>
                <c:pt idx="28">
                  <c:v>2034</c:v>
                </c:pt>
                <c:pt idx="29">
                  <c:v>2035</c:v>
                </c:pt>
                <c:pt idx="30">
                  <c:v>2036</c:v>
                </c:pt>
                <c:pt idx="31">
                  <c:v>2037</c:v>
                </c:pt>
                <c:pt idx="32">
                  <c:v>2038</c:v>
                </c:pt>
                <c:pt idx="33">
                  <c:v>2039</c:v>
                </c:pt>
                <c:pt idx="34">
                  <c:v>2040</c:v>
                </c:pt>
                <c:pt idx="35">
                  <c:v>2041</c:v>
                </c:pt>
                <c:pt idx="36">
                  <c:v>2042</c:v>
                </c:pt>
                <c:pt idx="37">
                  <c:v>2043</c:v>
                </c:pt>
                <c:pt idx="38">
                  <c:v>2044</c:v>
                </c:pt>
                <c:pt idx="39">
                  <c:v>2045</c:v>
                </c:pt>
                <c:pt idx="40">
                  <c:v>2046</c:v>
                </c:pt>
                <c:pt idx="41">
                  <c:v>2047</c:v>
                </c:pt>
                <c:pt idx="42">
                  <c:v>2048</c:v>
                </c:pt>
                <c:pt idx="43">
                  <c:v>2049</c:v>
                </c:pt>
                <c:pt idx="44">
                  <c:v>2050</c:v>
                </c:pt>
              </c:numCache>
            </c:numRef>
          </c:xVal>
          <c:yVal>
            <c:numRef>
              <c:f>'WBs Feb_2018'!$C$28:$AU$28</c:f>
              <c:numCache>
                <c:formatCode>General</c:formatCode>
                <c:ptCount val="45"/>
                <c:pt idx="11" formatCode="0">
                  <c:v>3022.4988562972521</c:v>
                </c:pt>
                <c:pt idx="12" formatCode="0">
                  <c:v>3048.6833458579517</c:v>
                </c:pt>
                <c:pt idx="13" formatCode="0">
                  <c:v>3066.2659033207842</c:v>
                </c:pt>
                <c:pt idx="14" formatCode="0">
                  <c:v>3090.7542778051193</c:v>
                </c:pt>
                <c:pt idx="15" formatCode="0">
                  <c:v>3121.4073345077995</c:v>
                </c:pt>
                <c:pt idx="16" formatCode="0">
                  <c:v>3171.2642418057653</c:v>
                </c:pt>
                <c:pt idx="17" formatCode="0">
                  <c:v>3201.9602558490219</c:v>
                </c:pt>
                <c:pt idx="18" formatCode="0">
                  <c:v>3232.9945856914642</c:v>
                </c:pt>
                <c:pt idx="19" formatCode="0">
                  <c:v>3257.3714181822966</c:v>
                </c:pt>
                <c:pt idx="20" formatCode="0">
                  <c:v>3290.2034878795803</c:v>
                </c:pt>
                <c:pt idx="21" formatCode="0">
                  <c:v>3323.7284008835591</c:v>
                </c:pt>
                <c:pt idx="22" formatCode="0">
                  <c:v>3351.1072518776618</c:v>
                </c:pt>
                <c:pt idx="23" formatCode="0">
                  <c:v>3369.8655101306776</c:v>
                </c:pt>
                <c:pt idx="24" formatCode="0">
                  <c:v>3389.930465524903</c:v>
                </c:pt>
                <c:pt idx="25" formatCode="0">
                  <c:v>3393.0176392370513</c:v>
                </c:pt>
                <c:pt idx="26" formatCode="0">
                  <c:v>3395.4082402902795</c:v>
                </c:pt>
                <c:pt idx="27" formatCode="0">
                  <c:v>3406.2987855846945</c:v>
                </c:pt>
                <c:pt idx="28" formatCode="0">
                  <c:v>3414.8883517230333</c:v>
                </c:pt>
                <c:pt idx="29" formatCode="0">
                  <c:v>3429.5960989781988</c:v>
                </c:pt>
                <c:pt idx="30" formatCode="0">
                  <c:v>3448.4300926453138</c:v>
                </c:pt>
                <c:pt idx="31" formatCode="0">
                  <c:v>3467.4495032224909</c:v>
                </c:pt>
                <c:pt idx="32" formatCode="0">
                  <c:v>3486.6549497215415</c:v>
                </c:pt>
                <c:pt idx="33" formatCode="0">
                  <c:v>3506.0469764968643</c:v>
                </c:pt>
                <c:pt idx="34" formatCode="0">
                  <c:v>3525.6260478084482</c:v>
                </c:pt>
                <c:pt idx="35" formatCode="0">
                  <c:v>3545.4671379841875</c:v>
                </c:pt>
                <c:pt idx="36" formatCode="0">
                  <c:v>3565.5724717647422</c:v>
                </c:pt>
                <c:pt idx="37" formatCode="0">
                  <c:v>3585.9459285914013</c:v>
                </c:pt>
                <c:pt idx="38" formatCode="0">
                  <c:v>3606.5914655788179</c:v>
                </c:pt>
                <c:pt idx="39" formatCode="0">
                  <c:v>3627.5131194833498</c:v>
                </c:pt>
                <c:pt idx="40" formatCode="0">
                  <c:v>3648.2686619265269</c:v>
                </c:pt>
                <c:pt idx="41" formatCode="0">
                  <c:v>3669.3086418917146</c:v>
                </c:pt>
                <c:pt idx="42" formatCode="0">
                  <c:v>3690.6373474634279</c:v>
                </c:pt>
                <c:pt idx="43" formatCode="0">
                  <c:v>3712.2591548438054</c:v>
                </c:pt>
                <c:pt idx="44" formatCode="0">
                  <c:v>3734.1785306320344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'WBs Feb_2018'!$B$29</c:f>
              <c:strCache>
                <c:ptCount val="1"/>
                <c:pt idx="0">
                  <c:v>Feb 2018 LHWP Rule &gt; AOA 2017 (high,relaistic - with WC/WDM)</c:v>
                </c:pt>
              </c:strCache>
            </c:strRef>
          </c:tx>
          <c:marker>
            <c:symbol val="none"/>
          </c:marker>
          <c:xVal>
            <c:numRef>
              <c:f>'WBs Feb_2018'!$C$1:$AU$1</c:f>
              <c:numCache>
                <c:formatCode>General</c:formatCode>
                <c:ptCount val="45"/>
                <c:pt idx="0">
                  <c:v>2005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2023</c:v>
                </c:pt>
                <c:pt idx="18">
                  <c:v>2024</c:v>
                </c:pt>
                <c:pt idx="19">
                  <c:v>2025</c:v>
                </c:pt>
                <c:pt idx="20">
                  <c:v>2026</c:v>
                </c:pt>
                <c:pt idx="21">
                  <c:v>2027</c:v>
                </c:pt>
                <c:pt idx="22">
                  <c:v>2028</c:v>
                </c:pt>
                <c:pt idx="23">
                  <c:v>2029</c:v>
                </c:pt>
                <c:pt idx="24">
                  <c:v>2030</c:v>
                </c:pt>
                <c:pt idx="25">
                  <c:v>2031</c:v>
                </c:pt>
                <c:pt idx="26">
                  <c:v>2032</c:v>
                </c:pt>
                <c:pt idx="27">
                  <c:v>2033</c:v>
                </c:pt>
                <c:pt idx="28">
                  <c:v>2034</c:v>
                </c:pt>
                <c:pt idx="29">
                  <c:v>2035</c:v>
                </c:pt>
                <c:pt idx="30">
                  <c:v>2036</c:v>
                </c:pt>
                <c:pt idx="31">
                  <c:v>2037</c:v>
                </c:pt>
                <c:pt idx="32">
                  <c:v>2038</c:v>
                </c:pt>
                <c:pt idx="33">
                  <c:v>2039</c:v>
                </c:pt>
                <c:pt idx="34">
                  <c:v>2040</c:v>
                </c:pt>
                <c:pt idx="35">
                  <c:v>2041</c:v>
                </c:pt>
                <c:pt idx="36">
                  <c:v>2042</c:v>
                </c:pt>
                <c:pt idx="37">
                  <c:v>2043</c:v>
                </c:pt>
                <c:pt idx="38">
                  <c:v>2044</c:v>
                </c:pt>
                <c:pt idx="39">
                  <c:v>2045</c:v>
                </c:pt>
                <c:pt idx="40">
                  <c:v>2046</c:v>
                </c:pt>
                <c:pt idx="41">
                  <c:v>2047</c:v>
                </c:pt>
                <c:pt idx="42">
                  <c:v>2048</c:v>
                </c:pt>
                <c:pt idx="43">
                  <c:v>2049</c:v>
                </c:pt>
                <c:pt idx="44">
                  <c:v>2050</c:v>
                </c:pt>
              </c:numCache>
            </c:numRef>
          </c:xVal>
          <c:yVal>
            <c:numRef>
              <c:f>'WBs Feb_2018'!$C$29:$AU$29</c:f>
              <c:numCache>
                <c:formatCode>General</c:formatCode>
                <c:ptCount val="45"/>
                <c:pt idx="11" formatCode="0">
                  <c:v>3022.4988562972521</c:v>
                </c:pt>
                <c:pt idx="12" formatCode="0">
                  <c:v>3022.4988562972521</c:v>
                </c:pt>
                <c:pt idx="13" formatCode="0">
                  <c:v>3022.4988562972521</c:v>
                </c:pt>
                <c:pt idx="14" formatCode="0">
                  <c:v>3022.4988562972521</c:v>
                </c:pt>
                <c:pt idx="15" formatCode="0">
                  <c:v>3022.4988562972521</c:v>
                </c:pt>
                <c:pt idx="16" formatCode="0">
                  <c:v>3026.2642418057653</c:v>
                </c:pt>
                <c:pt idx="17" formatCode="0">
                  <c:v>3040.5150253153529</c:v>
                </c:pt>
                <c:pt idx="18" formatCode="0">
                  <c:v>3068.7711751536317</c:v>
                </c:pt>
                <c:pt idx="19" formatCode="0">
                  <c:v>3090.3415335355435</c:v>
                </c:pt>
                <c:pt idx="20" formatCode="0">
                  <c:v>3121.0496543254139</c:v>
                </c:pt>
                <c:pt idx="21" formatCode="0">
                  <c:v>3152.4193619117536</c:v>
                </c:pt>
                <c:pt idx="22" formatCode="0">
                  <c:v>3177.6259152752609</c:v>
                </c:pt>
                <c:pt idx="23" formatCode="0">
                  <c:v>3194.2191410850469</c:v>
                </c:pt>
                <c:pt idx="24" formatCode="0">
                  <c:v>3210.3375682330211</c:v>
                </c:pt>
                <c:pt idx="25" formatCode="0">
                  <c:v>3210.039986653188</c:v>
                </c:pt>
                <c:pt idx="26" formatCode="0">
                  <c:v>3209.0404532563198</c:v>
                </c:pt>
                <c:pt idx="27" formatCode="0">
                  <c:v>3216.5514228766974</c:v>
                </c:pt>
                <c:pt idx="28" formatCode="0">
                  <c:v>3221.7721286307778</c:v>
                </c:pt>
                <c:pt idx="29" formatCode="0">
                  <c:v>3233.1218987943894</c:v>
                </c:pt>
                <c:pt idx="30" formatCode="0">
                  <c:v>3247.6590976926118</c:v>
                </c:pt>
                <c:pt idx="31" formatCode="0">
                  <c:v>3262.370937316407</c:v>
                </c:pt>
                <c:pt idx="32" formatCode="0">
                  <c:v>3277.2579289157252</c:v>
                </c:pt>
                <c:pt idx="33" formatCode="0">
                  <c:v>3292.3205080055127</c:v>
                </c:pt>
                <c:pt idx="34" formatCode="0">
                  <c:v>3307.5590289178986</c:v>
                </c:pt>
                <c:pt idx="35" formatCode="0">
                  <c:v>3323.0483549536416</c:v>
                </c:pt>
                <c:pt idx="36" formatCode="0">
                  <c:v>3338.7905987159788</c:v>
                </c:pt>
                <c:pt idx="37" formatCode="0">
                  <c:v>3354.7895263874443</c:v>
                </c:pt>
                <c:pt idx="38" formatCode="0">
                  <c:v>3371.0489806913047</c:v>
                </c:pt>
                <c:pt idx="39" formatCode="0">
                  <c:v>3387.5728828486308</c:v>
                </c:pt>
                <c:pt idx="40" formatCode="0">
                  <c:v>3403.9188877903271</c:v>
                </c:pt>
                <c:pt idx="41" formatCode="0">
                  <c:v>3420.5374266422104</c:v>
                </c:pt>
                <c:pt idx="42" formatCode="0">
                  <c:v>3437.43266845267</c:v>
                </c:pt>
                <c:pt idx="43" formatCode="0">
                  <c:v>3454.6088691973887</c:v>
                </c:pt>
                <c:pt idx="44" formatCode="0">
                  <c:v>3475.2895503659565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2511104"/>
        <c:axId val="52512640"/>
      </c:scatterChart>
      <c:valAx>
        <c:axId val="52511104"/>
        <c:scaling>
          <c:orientation val="minMax"/>
          <c:max val="2050"/>
          <c:min val="2005"/>
        </c:scaling>
        <c:delete val="0"/>
        <c:axPos val="b"/>
        <c:majorGridlines/>
        <c:numFmt formatCode="General" sourceLinked="1"/>
        <c:majorTickMark val="cross"/>
        <c:minorTickMark val="out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2512640"/>
        <c:crosses val="autoZero"/>
        <c:crossBetween val="midCat"/>
        <c:majorUnit val="5"/>
        <c:minorUnit val="1"/>
      </c:valAx>
      <c:valAx>
        <c:axId val="52512640"/>
        <c:scaling>
          <c:orientation val="minMax"/>
          <c:max val="3900"/>
          <c:min val="24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GB" sz="1400" b="1" i="0" u="none" strike="noStrike" baseline="0">
                    <a:solidFill>
                      <a:srgbClr val="000000"/>
                    </a:solidFill>
                    <a:latin typeface="Calibri"/>
                  </a:rPr>
                  <a:t>Yield / Water Requirements (million m</a:t>
                </a:r>
                <a:r>
                  <a:rPr lang="en-GB" sz="1400" b="1" i="0" u="none" strike="noStrike" baseline="30000">
                    <a:solidFill>
                      <a:srgbClr val="000000"/>
                    </a:solidFill>
                    <a:latin typeface="Calibri"/>
                  </a:rPr>
                  <a:t>3</a:t>
                </a:r>
                <a:r>
                  <a:rPr lang="en-GB" sz="1400" b="1" i="0" u="none" strike="noStrike" baseline="0">
                    <a:solidFill>
                      <a:srgbClr val="000000"/>
                    </a:solidFill>
                    <a:latin typeface="Calibri"/>
                  </a:rPr>
                  <a:t>/a)</a:t>
                </a:r>
              </a:p>
            </c:rich>
          </c:tx>
          <c:layout>
            <c:manualLayout>
              <c:xMode val="edge"/>
              <c:yMode val="edge"/>
              <c:x val="1.5277740884799039E-2"/>
              <c:y val="0.11678198417288235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2511104"/>
        <c:crosses val="autoZero"/>
        <c:crossBetween val="midCat"/>
      </c:valAx>
      <c:spPr>
        <a:gradFill>
          <a:gsLst>
            <a:gs pos="0">
              <a:srgbClr val="A695B7"/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2700000" scaled="1"/>
        </a:gradFill>
      </c:spPr>
    </c:plotArea>
    <c:plotVisOnly val="1"/>
    <c:dispBlanksAs val="gap"/>
    <c:showDLblsOverMax val="0"/>
  </c:chart>
  <c:spPr>
    <a:solidFill>
      <a:schemeClr val="bg1">
        <a:lumMod val="85000"/>
      </a:schemeClr>
    </a:solidFill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196084325187641"/>
          <c:y val="4.2540302512346168E-2"/>
          <c:w val="0.8404965536002339"/>
          <c:h val="0.79740653047739651"/>
        </c:manualLayout>
      </c:layout>
      <c:scatterChart>
        <c:scatterStyle val="lineMarker"/>
        <c:varyColors val="0"/>
        <c:ser>
          <c:idx val="3"/>
          <c:order val="0"/>
          <c:tx>
            <c:strRef>
              <c:f>'WBs Feb_2018'!$B$17</c:f>
              <c:strCache>
                <c:ptCount val="1"/>
                <c:pt idx="0">
                  <c:v>Estimate of Actual Use</c:v>
                </c:pt>
              </c:strCache>
            </c:strRef>
          </c:tx>
          <c:spPr>
            <a:ln w="539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'WBs Feb_2018'!$C$1:$J$1</c:f>
              <c:numCache>
                <c:formatCode>General</c:formatCode>
                <c:ptCount val="8"/>
                <c:pt idx="0">
                  <c:v>2005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xVal>
          <c:yVal>
            <c:numRef>
              <c:f>'WBs Feb_2018'!$C$17:$J$17</c:f>
              <c:numCache>
                <c:formatCode>0</c:formatCode>
                <c:ptCount val="8"/>
                <c:pt idx="0">
                  <c:v>2820</c:v>
                </c:pt>
                <c:pt idx="1">
                  <c:v>2870.0408012594457</c:v>
                </c:pt>
                <c:pt idx="2">
                  <c:v>2895.0612018891688</c:v>
                </c:pt>
                <c:pt idx="3">
                  <c:v>2920.0816025188919</c:v>
                </c:pt>
                <c:pt idx="4">
                  <c:v>2945.1020031486146</c:v>
                </c:pt>
                <c:pt idx="5">
                  <c:v>2963.5976068973814</c:v>
                </c:pt>
                <c:pt idx="6">
                  <c:v>2982.0932106461482</c:v>
                </c:pt>
                <c:pt idx="7">
                  <c:v>2996.605675877337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'WBs Feb_2018'!$B$18</c:f>
              <c:strCache>
                <c:ptCount val="1"/>
                <c:pt idx="0">
                  <c:v>Existing Yield</c:v>
                </c:pt>
              </c:strCache>
            </c:strRef>
          </c:tx>
          <c:spPr>
            <a:ln w="25400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'WBs Feb_2018'!$C$1:$AU$1</c:f>
              <c:numCache>
                <c:formatCode>General</c:formatCode>
                <c:ptCount val="45"/>
                <c:pt idx="0">
                  <c:v>2005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2023</c:v>
                </c:pt>
                <c:pt idx="18">
                  <c:v>2024</c:v>
                </c:pt>
                <c:pt idx="19">
                  <c:v>2025</c:v>
                </c:pt>
                <c:pt idx="20">
                  <c:v>2026</c:v>
                </c:pt>
                <c:pt idx="21">
                  <c:v>2027</c:v>
                </c:pt>
                <c:pt idx="22">
                  <c:v>2028</c:v>
                </c:pt>
                <c:pt idx="23">
                  <c:v>2029</c:v>
                </c:pt>
                <c:pt idx="24">
                  <c:v>2030</c:v>
                </c:pt>
                <c:pt idx="25">
                  <c:v>2031</c:v>
                </c:pt>
                <c:pt idx="26">
                  <c:v>2032</c:v>
                </c:pt>
                <c:pt idx="27">
                  <c:v>2033</c:v>
                </c:pt>
                <c:pt idx="28">
                  <c:v>2034</c:v>
                </c:pt>
                <c:pt idx="29">
                  <c:v>2035</c:v>
                </c:pt>
                <c:pt idx="30">
                  <c:v>2036</c:v>
                </c:pt>
                <c:pt idx="31">
                  <c:v>2037</c:v>
                </c:pt>
                <c:pt idx="32">
                  <c:v>2038</c:v>
                </c:pt>
                <c:pt idx="33">
                  <c:v>2039</c:v>
                </c:pt>
                <c:pt idx="34">
                  <c:v>2040</c:v>
                </c:pt>
                <c:pt idx="35">
                  <c:v>2041</c:v>
                </c:pt>
                <c:pt idx="36">
                  <c:v>2042</c:v>
                </c:pt>
                <c:pt idx="37">
                  <c:v>2043</c:v>
                </c:pt>
                <c:pt idx="38">
                  <c:v>2044</c:v>
                </c:pt>
                <c:pt idx="39">
                  <c:v>2045</c:v>
                </c:pt>
                <c:pt idx="40">
                  <c:v>2046</c:v>
                </c:pt>
                <c:pt idx="41">
                  <c:v>2047</c:v>
                </c:pt>
                <c:pt idx="42">
                  <c:v>2048</c:v>
                </c:pt>
                <c:pt idx="43">
                  <c:v>2049</c:v>
                </c:pt>
                <c:pt idx="44">
                  <c:v>2050</c:v>
                </c:pt>
              </c:numCache>
            </c:numRef>
          </c:xVal>
          <c:yVal>
            <c:numRef>
              <c:f>'WBs Feb_2018'!$C$18:$AU$18</c:f>
              <c:numCache>
                <c:formatCode>General</c:formatCode>
                <c:ptCount val="45"/>
                <c:pt idx="0">
                  <c:v>2986</c:v>
                </c:pt>
                <c:pt idx="1">
                  <c:v>2986</c:v>
                </c:pt>
                <c:pt idx="2">
                  <c:v>2986</c:v>
                </c:pt>
                <c:pt idx="3">
                  <c:v>2986</c:v>
                </c:pt>
                <c:pt idx="4">
                  <c:v>2986</c:v>
                </c:pt>
                <c:pt idx="5">
                  <c:v>2986</c:v>
                </c:pt>
                <c:pt idx="6">
                  <c:v>2986</c:v>
                </c:pt>
                <c:pt idx="7">
                  <c:v>2986</c:v>
                </c:pt>
                <c:pt idx="8">
                  <c:v>2986</c:v>
                </c:pt>
              </c:numCache>
            </c:numRef>
          </c:yVal>
          <c:smooth val="0"/>
        </c:ser>
        <c:ser>
          <c:idx val="0"/>
          <c:order val="2"/>
          <c:tx>
            <c:strRef>
              <c:f>'WBs Feb_2018'!$B$28</c:f>
              <c:strCache>
                <c:ptCount val="1"/>
                <c:pt idx="0">
                  <c:v>Feb 2018 LHWP Rule &gt; AOA 2017 (high,relaistic - no WC/WDM)</c:v>
                </c:pt>
              </c:strCache>
            </c:strRef>
          </c:tx>
          <c:marker>
            <c:symbol val="none"/>
          </c:marker>
          <c:xVal>
            <c:numRef>
              <c:f>'WBs Feb_2018'!$C$1:$AU$1</c:f>
              <c:numCache>
                <c:formatCode>General</c:formatCode>
                <c:ptCount val="45"/>
                <c:pt idx="0">
                  <c:v>2005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2023</c:v>
                </c:pt>
                <c:pt idx="18">
                  <c:v>2024</c:v>
                </c:pt>
                <c:pt idx="19">
                  <c:v>2025</c:v>
                </c:pt>
                <c:pt idx="20">
                  <c:v>2026</c:v>
                </c:pt>
                <c:pt idx="21">
                  <c:v>2027</c:v>
                </c:pt>
                <c:pt idx="22">
                  <c:v>2028</c:v>
                </c:pt>
                <c:pt idx="23">
                  <c:v>2029</c:v>
                </c:pt>
                <c:pt idx="24">
                  <c:v>2030</c:v>
                </c:pt>
                <c:pt idx="25">
                  <c:v>2031</c:v>
                </c:pt>
                <c:pt idx="26">
                  <c:v>2032</c:v>
                </c:pt>
                <c:pt idx="27">
                  <c:v>2033</c:v>
                </c:pt>
                <c:pt idx="28">
                  <c:v>2034</c:v>
                </c:pt>
                <c:pt idx="29">
                  <c:v>2035</c:v>
                </c:pt>
                <c:pt idx="30">
                  <c:v>2036</c:v>
                </c:pt>
                <c:pt idx="31">
                  <c:v>2037</c:v>
                </c:pt>
                <c:pt idx="32">
                  <c:v>2038</c:v>
                </c:pt>
                <c:pt idx="33">
                  <c:v>2039</c:v>
                </c:pt>
                <c:pt idx="34">
                  <c:v>2040</c:v>
                </c:pt>
                <c:pt idx="35">
                  <c:v>2041</c:v>
                </c:pt>
                <c:pt idx="36">
                  <c:v>2042</c:v>
                </c:pt>
                <c:pt idx="37">
                  <c:v>2043</c:v>
                </c:pt>
                <c:pt idx="38">
                  <c:v>2044</c:v>
                </c:pt>
                <c:pt idx="39">
                  <c:v>2045</c:v>
                </c:pt>
                <c:pt idx="40">
                  <c:v>2046</c:v>
                </c:pt>
                <c:pt idx="41">
                  <c:v>2047</c:v>
                </c:pt>
                <c:pt idx="42">
                  <c:v>2048</c:v>
                </c:pt>
                <c:pt idx="43">
                  <c:v>2049</c:v>
                </c:pt>
                <c:pt idx="44">
                  <c:v>2050</c:v>
                </c:pt>
              </c:numCache>
            </c:numRef>
          </c:xVal>
          <c:yVal>
            <c:numRef>
              <c:f>'WBs Feb_2018'!$C$28:$AU$28</c:f>
              <c:numCache>
                <c:formatCode>General</c:formatCode>
                <c:ptCount val="45"/>
                <c:pt idx="11" formatCode="0">
                  <c:v>3022.4988562972521</c:v>
                </c:pt>
                <c:pt idx="12" formatCode="0">
                  <c:v>3048.6833458579517</c:v>
                </c:pt>
                <c:pt idx="13" formatCode="0">
                  <c:v>3066.2659033207842</c:v>
                </c:pt>
                <c:pt idx="14" formatCode="0">
                  <c:v>3090.7542778051193</c:v>
                </c:pt>
                <c:pt idx="15" formatCode="0">
                  <c:v>3121.4073345077995</c:v>
                </c:pt>
                <c:pt idx="16" formatCode="0">
                  <c:v>3171.2642418057653</c:v>
                </c:pt>
                <c:pt idx="17" formatCode="0">
                  <c:v>3201.9602558490219</c:v>
                </c:pt>
                <c:pt idx="18" formatCode="0">
                  <c:v>3232.9945856914642</c:v>
                </c:pt>
                <c:pt idx="19" formatCode="0">
                  <c:v>3257.3714181822966</c:v>
                </c:pt>
                <c:pt idx="20" formatCode="0">
                  <c:v>3290.2034878795803</c:v>
                </c:pt>
                <c:pt idx="21" formatCode="0">
                  <c:v>3323.7284008835591</c:v>
                </c:pt>
                <c:pt idx="22" formatCode="0">
                  <c:v>3351.1072518776618</c:v>
                </c:pt>
                <c:pt idx="23" formatCode="0">
                  <c:v>3369.8655101306776</c:v>
                </c:pt>
                <c:pt idx="24" formatCode="0">
                  <c:v>3389.930465524903</c:v>
                </c:pt>
                <c:pt idx="25" formatCode="0">
                  <c:v>3393.0176392370513</c:v>
                </c:pt>
                <c:pt idx="26" formatCode="0">
                  <c:v>3395.4082402902795</c:v>
                </c:pt>
                <c:pt idx="27" formatCode="0">
                  <c:v>3406.2987855846945</c:v>
                </c:pt>
                <c:pt idx="28" formatCode="0">
                  <c:v>3414.8883517230333</c:v>
                </c:pt>
                <c:pt idx="29" formatCode="0">
                  <c:v>3429.5960989781988</c:v>
                </c:pt>
                <c:pt idx="30" formatCode="0">
                  <c:v>3448.4300926453138</c:v>
                </c:pt>
                <c:pt idx="31" formatCode="0">
                  <c:v>3467.4495032224909</c:v>
                </c:pt>
                <c:pt idx="32" formatCode="0">
                  <c:v>3486.6549497215415</c:v>
                </c:pt>
                <c:pt idx="33" formatCode="0">
                  <c:v>3506.0469764968643</c:v>
                </c:pt>
                <c:pt idx="34" formatCode="0">
                  <c:v>3525.6260478084482</c:v>
                </c:pt>
                <c:pt idx="35" formatCode="0">
                  <c:v>3545.4671379841875</c:v>
                </c:pt>
                <c:pt idx="36" formatCode="0">
                  <c:v>3565.5724717647422</c:v>
                </c:pt>
                <c:pt idx="37" formatCode="0">
                  <c:v>3585.9459285914013</c:v>
                </c:pt>
                <c:pt idx="38" formatCode="0">
                  <c:v>3606.5914655788179</c:v>
                </c:pt>
                <c:pt idx="39" formatCode="0">
                  <c:v>3627.5131194833498</c:v>
                </c:pt>
                <c:pt idx="40" formatCode="0">
                  <c:v>3648.2686619265269</c:v>
                </c:pt>
                <c:pt idx="41" formatCode="0">
                  <c:v>3669.3086418917146</c:v>
                </c:pt>
                <c:pt idx="42" formatCode="0">
                  <c:v>3690.6373474634279</c:v>
                </c:pt>
                <c:pt idx="43" formatCode="0">
                  <c:v>3712.2591548438054</c:v>
                </c:pt>
                <c:pt idx="44" formatCode="0">
                  <c:v>3734.1785306320344</c:v>
                </c:pt>
              </c:numCache>
            </c:numRef>
          </c:yVal>
          <c:smooth val="0"/>
        </c:ser>
        <c:ser>
          <c:idx val="4"/>
          <c:order val="3"/>
          <c:tx>
            <c:strRef>
              <c:f>'WBs Feb_2018'!$B$29</c:f>
              <c:strCache>
                <c:ptCount val="1"/>
                <c:pt idx="0">
                  <c:v>Feb 2018 LHWP Rule &gt; AOA 2017 (high,relaistic - with WC/WDM)</c:v>
                </c:pt>
              </c:strCache>
            </c:strRef>
          </c:tx>
          <c:marker>
            <c:symbol val="none"/>
          </c:marker>
          <c:xVal>
            <c:numRef>
              <c:f>'WBs Feb_2018'!$C$1:$AU$1</c:f>
              <c:numCache>
                <c:formatCode>General</c:formatCode>
                <c:ptCount val="45"/>
                <c:pt idx="0">
                  <c:v>2005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2023</c:v>
                </c:pt>
                <c:pt idx="18">
                  <c:v>2024</c:v>
                </c:pt>
                <c:pt idx="19">
                  <c:v>2025</c:v>
                </c:pt>
                <c:pt idx="20">
                  <c:v>2026</c:v>
                </c:pt>
                <c:pt idx="21">
                  <c:v>2027</c:v>
                </c:pt>
                <c:pt idx="22">
                  <c:v>2028</c:v>
                </c:pt>
                <c:pt idx="23">
                  <c:v>2029</c:v>
                </c:pt>
                <c:pt idx="24">
                  <c:v>2030</c:v>
                </c:pt>
                <c:pt idx="25">
                  <c:v>2031</c:v>
                </c:pt>
                <c:pt idx="26">
                  <c:v>2032</c:v>
                </c:pt>
                <c:pt idx="27">
                  <c:v>2033</c:v>
                </c:pt>
                <c:pt idx="28">
                  <c:v>2034</c:v>
                </c:pt>
                <c:pt idx="29">
                  <c:v>2035</c:v>
                </c:pt>
                <c:pt idx="30">
                  <c:v>2036</c:v>
                </c:pt>
                <c:pt idx="31">
                  <c:v>2037</c:v>
                </c:pt>
                <c:pt idx="32">
                  <c:v>2038</c:v>
                </c:pt>
                <c:pt idx="33">
                  <c:v>2039</c:v>
                </c:pt>
                <c:pt idx="34">
                  <c:v>2040</c:v>
                </c:pt>
                <c:pt idx="35">
                  <c:v>2041</c:v>
                </c:pt>
                <c:pt idx="36">
                  <c:v>2042</c:v>
                </c:pt>
                <c:pt idx="37">
                  <c:v>2043</c:v>
                </c:pt>
                <c:pt idx="38">
                  <c:v>2044</c:v>
                </c:pt>
                <c:pt idx="39">
                  <c:v>2045</c:v>
                </c:pt>
                <c:pt idx="40">
                  <c:v>2046</c:v>
                </c:pt>
                <c:pt idx="41">
                  <c:v>2047</c:v>
                </c:pt>
                <c:pt idx="42">
                  <c:v>2048</c:v>
                </c:pt>
                <c:pt idx="43">
                  <c:v>2049</c:v>
                </c:pt>
                <c:pt idx="44">
                  <c:v>2050</c:v>
                </c:pt>
              </c:numCache>
            </c:numRef>
          </c:xVal>
          <c:yVal>
            <c:numRef>
              <c:f>'WBs Feb_2018'!$C$29:$AU$29</c:f>
              <c:numCache>
                <c:formatCode>General</c:formatCode>
                <c:ptCount val="45"/>
                <c:pt idx="11" formatCode="0">
                  <c:v>3022.4988562972521</c:v>
                </c:pt>
                <c:pt idx="12" formatCode="0">
                  <c:v>3022.4988562972521</c:v>
                </c:pt>
                <c:pt idx="13" formatCode="0">
                  <c:v>3022.4988562972521</c:v>
                </c:pt>
                <c:pt idx="14" formatCode="0">
                  <c:v>3022.4988562972521</c:v>
                </c:pt>
                <c:pt idx="15" formatCode="0">
                  <c:v>3022.4988562972521</c:v>
                </c:pt>
                <c:pt idx="16" formatCode="0">
                  <c:v>3026.2642418057653</c:v>
                </c:pt>
                <c:pt idx="17" formatCode="0">
                  <c:v>3040.5150253153529</c:v>
                </c:pt>
                <c:pt idx="18" formatCode="0">
                  <c:v>3068.7711751536317</c:v>
                </c:pt>
                <c:pt idx="19" formatCode="0">
                  <c:v>3090.3415335355435</c:v>
                </c:pt>
                <c:pt idx="20" formatCode="0">
                  <c:v>3121.0496543254139</c:v>
                </c:pt>
                <c:pt idx="21" formatCode="0">
                  <c:v>3152.4193619117536</c:v>
                </c:pt>
                <c:pt idx="22" formatCode="0">
                  <c:v>3177.6259152752609</c:v>
                </c:pt>
                <c:pt idx="23" formatCode="0">
                  <c:v>3194.2191410850469</c:v>
                </c:pt>
                <c:pt idx="24" formatCode="0">
                  <c:v>3210.3375682330211</c:v>
                </c:pt>
                <c:pt idx="25" formatCode="0">
                  <c:v>3210.039986653188</c:v>
                </c:pt>
                <c:pt idx="26" formatCode="0">
                  <c:v>3209.0404532563198</c:v>
                </c:pt>
                <c:pt idx="27" formatCode="0">
                  <c:v>3216.5514228766974</c:v>
                </c:pt>
                <c:pt idx="28" formatCode="0">
                  <c:v>3221.7721286307778</c:v>
                </c:pt>
                <c:pt idx="29" formatCode="0">
                  <c:v>3233.1218987943894</c:v>
                </c:pt>
                <c:pt idx="30" formatCode="0">
                  <c:v>3247.6590976926118</c:v>
                </c:pt>
                <c:pt idx="31" formatCode="0">
                  <c:v>3262.370937316407</c:v>
                </c:pt>
                <c:pt idx="32" formatCode="0">
                  <c:v>3277.2579289157252</c:v>
                </c:pt>
                <c:pt idx="33" formatCode="0">
                  <c:v>3292.3205080055127</c:v>
                </c:pt>
                <c:pt idx="34" formatCode="0">
                  <c:v>3307.5590289178986</c:v>
                </c:pt>
                <c:pt idx="35" formatCode="0">
                  <c:v>3323.0483549536416</c:v>
                </c:pt>
                <c:pt idx="36" formatCode="0">
                  <c:v>3338.7905987159788</c:v>
                </c:pt>
                <c:pt idx="37" formatCode="0">
                  <c:v>3354.7895263874443</c:v>
                </c:pt>
                <c:pt idx="38" formatCode="0">
                  <c:v>3371.0489806913047</c:v>
                </c:pt>
                <c:pt idx="39" formatCode="0">
                  <c:v>3387.5728828486308</c:v>
                </c:pt>
                <c:pt idx="40" formatCode="0">
                  <c:v>3403.9188877903271</c:v>
                </c:pt>
                <c:pt idx="41" formatCode="0">
                  <c:v>3420.5374266422104</c:v>
                </c:pt>
                <c:pt idx="42" formatCode="0">
                  <c:v>3437.43266845267</c:v>
                </c:pt>
                <c:pt idx="43" formatCode="0">
                  <c:v>3454.6088691973887</c:v>
                </c:pt>
                <c:pt idx="44" formatCode="0">
                  <c:v>3475.2895503659565</c:v>
                </c:pt>
              </c:numCache>
            </c:numRef>
          </c:yVal>
          <c:smooth val="0"/>
        </c:ser>
        <c:ser>
          <c:idx val="5"/>
          <c:order val="4"/>
          <c:tx>
            <c:strRef>
              <c:f>'WBs Feb_2018'!$B$42</c:f>
              <c:strCache>
                <c:ptCount val="1"/>
                <c:pt idx="0">
                  <c:v>System yield (LHWP 2, Komati unused):</c:v>
                </c:pt>
              </c:strCache>
            </c:strRef>
          </c:tx>
          <c:marker>
            <c:symbol val="none"/>
          </c:marker>
          <c:xVal>
            <c:numRef>
              <c:f>'WBs Feb_2018'!$C$1:$AU$1</c:f>
              <c:numCache>
                <c:formatCode>General</c:formatCode>
                <c:ptCount val="45"/>
                <c:pt idx="0">
                  <c:v>2005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2023</c:v>
                </c:pt>
                <c:pt idx="18">
                  <c:v>2024</c:v>
                </c:pt>
                <c:pt idx="19">
                  <c:v>2025</c:v>
                </c:pt>
                <c:pt idx="20">
                  <c:v>2026</c:v>
                </c:pt>
                <c:pt idx="21">
                  <c:v>2027</c:v>
                </c:pt>
                <c:pt idx="22">
                  <c:v>2028</c:v>
                </c:pt>
                <c:pt idx="23">
                  <c:v>2029</c:v>
                </c:pt>
                <c:pt idx="24">
                  <c:v>2030</c:v>
                </c:pt>
                <c:pt idx="25">
                  <c:v>2031</c:v>
                </c:pt>
                <c:pt idx="26">
                  <c:v>2032</c:v>
                </c:pt>
                <c:pt idx="27">
                  <c:v>2033</c:v>
                </c:pt>
                <c:pt idx="28">
                  <c:v>2034</c:v>
                </c:pt>
                <c:pt idx="29">
                  <c:v>2035</c:v>
                </c:pt>
                <c:pt idx="30">
                  <c:v>2036</c:v>
                </c:pt>
                <c:pt idx="31">
                  <c:v>2037</c:v>
                </c:pt>
                <c:pt idx="32">
                  <c:v>2038</c:v>
                </c:pt>
                <c:pt idx="33">
                  <c:v>2039</c:v>
                </c:pt>
                <c:pt idx="34">
                  <c:v>2040</c:v>
                </c:pt>
                <c:pt idx="35">
                  <c:v>2041</c:v>
                </c:pt>
                <c:pt idx="36">
                  <c:v>2042</c:v>
                </c:pt>
                <c:pt idx="37">
                  <c:v>2043</c:v>
                </c:pt>
                <c:pt idx="38">
                  <c:v>2044</c:v>
                </c:pt>
                <c:pt idx="39">
                  <c:v>2045</c:v>
                </c:pt>
                <c:pt idx="40">
                  <c:v>2046</c:v>
                </c:pt>
                <c:pt idx="41">
                  <c:v>2047</c:v>
                </c:pt>
                <c:pt idx="42">
                  <c:v>2048</c:v>
                </c:pt>
                <c:pt idx="43">
                  <c:v>2049</c:v>
                </c:pt>
                <c:pt idx="44">
                  <c:v>2050</c:v>
                </c:pt>
              </c:numCache>
            </c:numRef>
          </c:xVal>
          <c:yVal>
            <c:numRef>
              <c:f>'WBs Feb_2018'!$C$42:$AU$42</c:f>
              <c:numCache>
                <c:formatCode>General</c:formatCode>
                <c:ptCount val="45"/>
                <c:pt idx="0">
                  <c:v>2986</c:v>
                </c:pt>
                <c:pt idx="1">
                  <c:v>2986</c:v>
                </c:pt>
                <c:pt idx="2">
                  <c:v>2986</c:v>
                </c:pt>
                <c:pt idx="3">
                  <c:v>2986</c:v>
                </c:pt>
                <c:pt idx="4">
                  <c:v>2986</c:v>
                </c:pt>
                <c:pt idx="5">
                  <c:v>2986</c:v>
                </c:pt>
                <c:pt idx="6">
                  <c:v>2986</c:v>
                </c:pt>
                <c:pt idx="7">
                  <c:v>2986</c:v>
                </c:pt>
                <c:pt idx="8">
                  <c:v>2986</c:v>
                </c:pt>
                <c:pt idx="9">
                  <c:v>2986</c:v>
                </c:pt>
                <c:pt idx="10">
                  <c:v>2986</c:v>
                </c:pt>
                <c:pt idx="11">
                  <c:v>2986</c:v>
                </c:pt>
                <c:pt idx="12">
                  <c:v>2966</c:v>
                </c:pt>
                <c:pt idx="13">
                  <c:v>2946</c:v>
                </c:pt>
                <c:pt idx="14">
                  <c:v>2900.4490000000001</c:v>
                </c:pt>
                <c:pt idx="15">
                  <c:v>2887.9720000000002</c:v>
                </c:pt>
                <c:pt idx="16">
                  <c:v>2906.752</c:v>
                </c:pt>
                <c:pt idx="17">
                  <c:v>2949.4380000000001</c:v>
                </c:pt>
                <c:pt idx="18">
                  <c:v>2946.2840000000001</c:v>
                </c:pt>
                <c:pt idx="19">
                  <c:v>2941.5120000000002</c:v>
                </c:pt>
                <c:pt idx="20">
                  <c:v>3156.59</c:v>
                </c:pt>
                <c:pt idx="21">
                  <c:v>3374.0940000000001</c:v>
                </c:pt>
                <c:pt idx="22">
                  <c:v>3370.348</c:v>
                </c:pt>
                <c:pt idx="23">
                  <c:v>3363.8110000000001</c:v>
                </c:pt>
                <c:pt idx="24">
                  <c:v>3358.029</c:v>
                </c:pt>
                <c:pt idx="25">
                  <c:v>3352.1840000000002</c:v>
                </c:pt>
                <c:pt idx="26">
                  <c:v>3347.864</c:v>
                </c:pt>
                <c:pt idx="27">
                  <c:v>3346.21</c:v>
                </c:pt>
                <c:pt idx="28">
                  <c:v>3344.4369999999999</c:v>
                </c:pt>
                <c:pt idx="29">
                  <c:v>3342.9630000000002</c:v>
                </c:pt>
                <c:pt idx="30">
                  <c:v>3342.9630000000002</c:v>
                </c:pt>
                <c:pt idx="31">
                  <c:v>3342.9630000000002</c:v>
                </c:pt>
                <c:pt idx="32">
                  <c:v>3342.9630000000002</c:v>
                </c:pt>
                <c:pt idx="33">
                  <c:v>3342.9630000000002</c:v>
                </c:pt>
                <c:pt idx="34">
                  <c:v>3342.9630000000002</c:v>
                </c:pt>
                <c:pt idx="35">
                  <c:v>3342.9630000000002</c:v>
                </c:pt>
                <c:pt idx="36">
                  <c:v>3342.9630000000002</c:v>
                </c:pt>
                <c:pt idx="37">
                  <c:v>3342.9630000000002</c:v>
                </c:pt>
                <c:pt idx="38">
                  <c:v>3342.9630000000002</c:v>
                </c:pt>
                <c:pt idx="39">
                  <c:v>3342.9630000000002</c:v>
                </c:pt>
                <c:pt idx="40">
                  <c:v>3342.9630000000002</c:v>
                </c:pt>
                <c:pt idx="41">
                  <c:v>3342.9630000000002</c:v>
                </c:pt>
                <c:pt idx="42">
                  <c:v>3342.9630000000002</c:v>
                </c:pt>
                <c:pt idx="43">
                  <c:v>3342.9630000000002</c:v>
                </c:pt>
                <c:pt idx="44">
                  <c:v>3342.9630000000002</c:v>
                </c:pt>
              </c:numCache>
            </c:numRef>
          </c:yVal>
          <c:smooth val="0"/>
        </c:ser>
        <c:ser>
          <c:idx val="6"/>
          <c:order val="5"/>
          <c:tx>
            <c:strRef>
              <c:f>'WBs Feb_2018'!$B$41</c:f>
              <c:strCache>
                <c:ptCount val="1"/>
                <c:pt idx="0">
                  <c:v>System yield (Komati unused, dilution):</c:v>
                </c:pt>
              </c:strCache>
            </c:strRef>
          </c:tx>
          <c:spPr>
            <a:ln w="38100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'WBs Feb_2018'!$C$1:$AU$1</c:f>
              <c:numCache>
                <c:formatCode>General</c:formatCode>
                <c:ptCount val="45"/>
                <c:pt idx="0">
                  <c:v>2005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2023</c:v>
                </c:pt>
                <c:pt idx="18">
                  <c:v>2024</c:v>
                </c:pt>
                <c:pt idx="19">
                  <c:v>2025</c:v>
                </c:pt>
                <c:pt idx="20">
                  <c:v>2026</c:v>
                </c:pt>
                <c:pt idx="21">
                  <c:v>2027</c:v>
                </c:pt>
                <c:pt idx="22">
                  <c:v>2028</c:v>
                </c:pt>
                <c:pt idx="23">
                  <c:v>2029</c:v>
                </c:pt>
                <c:pt idx="24">
                  <c:v>2030</c:v>
                </c:pt>
                <c:pt idx="25">
                  <c:v>2031</c:v>
                </c:pt>
                <c:pt idx="26">
                  <c:v>2032</c:v>
                </c:pt>
                <c:pt idx="27">
                  <c:v>2033</c:v>
                </c:pt>
                <c:pt idx="28">
                  <c:v>2034</c:v>
                </c:pt>
                <c:pt idx="29">
                  <c:v>2035</c:v>
                </c:pt>
                <c:pt idx="30">
                  <c:v>2036</c:v>
                </c:pt>
                <c:pt idx="31">
                  <c:v>2037</c:v>
                </c:pt>
                <c:pt idx="32">
                  <c:v>2038</c:v>
                </c:pt>
                <c:pt idx="33">
                  <c:v>2039</c:v>
                </c:pt>
                <c:pt idx="34">
                  <c:v>2040</c:v>
                </c:pt>
                <c:pt idx="35">
                  <c:v>2041</c:v>
                </c:pt>
                <c:pt idx="36">
                  <c:v>2042</c:v>
                </c:pt>
                <c:pt idx="37">
                  <c:v>2043</c:v>
                </c:pt>
                <c:pt idx="38">
                  <c:v>2044</c:v>
                </c:pt>
                <c:pt idx="39">
                  <c:v>2045</c:v>
                </c:pt>
                <c:pt idx="40">
                  <c:v>2046</c:v>
                </c:pt>
                <c:pt idx="41">
                  <c:v>2047</c:v>
                </c:pt>
                <c:pt idx="42">
                  <c:v>2048</c:v>
                </c:pt>
                <c:pt idx="43">
                  <c:v>2049</c:v>
                </c:pt>
                <c:pt idx="44">
                  <c:v>2050</c:v>
                </c:pt>
              </c:numCache>
            </c:numRef>
          </c:xVal>
          <c:yVal>
            <c:numRef>
              <c:f>'WBs Feb_2018'!$C$41:$AU$41</c:f>
              <c:numCache>
                <c:formatCode>General</c:formatCode>
                <c:ptCount val="45"/>
                <c:pt idx="0">
                  <c:v>2986</c:v>
                </c:pt>
                <c:pt idx="1">
                  <c:v>2986</c:v>
                </c:pt>
                <c:pt idx="2">
                  <c:v>2986</c:v>
                </c:pt>
                <c:pt idx="3">
                  <c:v>2986</c:v>
                </c:pt>
                <c:pt idx="4">
                  <c:v>2986</c:v>
                </c:pt>
                <c:pt idx="5">
                  <c:v>2986</c:v>
                </c:pt>
                <c:pt idx="6">
                  <c:v>2986</c:v>
                </c:pt>
                <c:pt idx="7">
                  <c:v>2986</c:v>
                </c:pt>
                <c:pt idx="8">
                  <c:v>2986</c:v>
                </c:pt>
                <c:pt idx="9">
                  <c:v>2986</c:v>
                </c:pt>
                <c:pt idx="10">
                  <c:v>2986</c:v>
                </c:pt>
                <c:pt idx="11">
                  <c:v>2986</c:v>
                </c:pt>
                <c:pt idx="12">
                  <c:v>2966</c:v>
                </c:pt>
                <c:pt idx="13">
                  <c:v>2946</c:v>
                </c:pt>
                <c:pt idx="14">
                  <c:v>2900.4490000000001</c:v>
                </c:pt>
                <c:pt idx="15">
                  <c:v>2887.9720000000002</c:v>
                </c:pt>
                <c:pt idx="16">
                  <c:v>2906.752</c:v>
                </c:pt>
                <c:pt idx="17">
                  <c:v>2949.4380000000001</c:v>
                </c:pt>
                <c:pt idx="18">
                  <c:v>2946.2840000000001</c:v>
                </c:pt>
                <c:pt idx="19">
                  <c:v>2941.5120000000002</c:v>
                </c:pt>
                <c:pt idx="20">
                  <c:v>2938.09</c:v>
                </c:pt>
                <c:pt idx="21">
                  <c:v>2937.0940000000001</c:v>
                </c:pt>
                <c:pt idx="22">
                  <c:v>2933.348</c:v>
                </c:pt>
                <c:pt idx="23">
                  <c:v>2926.8110000000001</c:v>
                </c:pt>
                <c:pt idx="24">
                  <c:v>2921.029</c:v>
                </c:pt>
                <c:pt idx="25">
                  <c:v>2915.1840000000002</c:v>
                </c:pt>
                <c:pt idx="26">
                  <c:v>2910.864</c:v>
                </c:pt>
                <c:pt idx="27">
                  <c:v>2909.21</c:v>
                </c:pt>
                <c:pt idx="28">
                  <c:v>2907.4369999999999</c:v>
                </c:pt>
                <c:pt idx="29">
                  <c:v>2905.9630000000002</c:v>
                </c:pt>
                <c:pt idx="30">
                  <c:v>2905.9630000000002</c:v>
                </c:pt>
                <c:pt idx="31">
                  <c:v>2905.9630000000002</c:v>
                </c:pt>
                <c:pt idx="32">
                  <c:v>2905.9630000000002</c:v>
                </c:pt>
                <c:pt idx="33">
                  <c:v>2905.9630000000002</c:v>
                </c:pt>
                <c:pt idx="34">
                  <c:v>2905.9630000000002</c:v>
                </c:pt>
                <c:pt idx="35">
                  <c:v>2905.9630000000002</c:v>
                </c:pt>
                <c:pt idx="36">
                  <c:v>2905.9630000000002</c:v>
                </c:pt>
                <c:pt idx="37">
                  <c:v>2905.9630000000002</c:v>
                </c:pt>
                <c:pt idx="38">
                  <c:v>2905.9630000000002</c:v>
                </c:pt>
                <c:pt idx="39">
                  <c:v>2905.9630000000002</c:v>
                </c:pt>
                <c:pt idx="40">
                  <c:v>2905.9630000000002</c:v>
                </c:pt>
                <c:pt idx="41">
                  <c:v>2905.9630000000002</c:v>
                </c:pt>
                <c:pt idx="42">
                  <c:v>2905.9630000000002</c:v>
                </c:pt>
                <c:pt idx="43">
                  <c:v>2905.9630000000002</c:v>
                </c:pt>
                <c:pt idx="44">
                  <c:v>2905.9630000000002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9524608"/>
        <c:axId val="59526144"/>
      </c:scatterChart>
      <c:valAx>
        <c:axId val="59524608"/>
        <c:scaling>
          <c:orientation val="minMax"/>
          <c:max val="2050"/>
          <c:min val="2005"/>
        </c:scaling>
        <c:delete val="0"/>
        <c:axPos val="b"/>
        <c:majorGridlines/>
        <c:numFmt formatCode="General" sourceLinked="1"/>
        <c:majorTickMark val="cross"/>
        <c:minorTickMark val="out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9526144"/>
        <c:crosses val="autoZero"/>
        <c:crossBetween val="midCat"/>
        <c:majorUnit val="5"/>
        <c:minorUnit val="1"/>
      </c:valAx>
      <c:valAx>
        <c:axId val="59526144"/>
        <c:scaling>
          <c:orientation val="minMax"/>
          <c:max val="3900"/>
          <c:min val="24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GB" sz="1400" b="1" i="0" u="none" strike="noStrike" baseline="0">
                    <a:solidFill>
                      <a:srgbClr val="000000"/>
                    </a:solidFill>
                    <a:latin typeface="Calibri"/>
                  </a:rPr>
                  <a:t>Yield / Water Requirements (million m</a:t>
                </a:r>
                <a:r>
                  <a:rPr lang="en-GB" sz="1400" b="1" i="0" u="none" strike="noStrike" baseline="30000">
                    <a:solidFill>
                      <a:srgbClr val="000000"/>
                    </a:solidFill>
                    <a:latin typeface="Calibri"/>
                  </a:rPr>
                  <a:t>3</a:t>
                </a:r>
                <a:r>
                  <a:rPr lang="en-GB" sz="1400" b="1" i="0" u="none" strike="noStrike" baseline="0">
                    <a:solidFill>
                      <a:srgbClr val="000000"/>
                    </a:solidFill>
                    <a:latin typeface="Calibri"/>
                  </a:rPr>
                  <a:t>/a)</a:t>
                </a:r>
              </a:p>
            </c:rich>
          </c:tx>
          <c:layout>
            <c:manualLayout>
              <c:xMode val="edge"/>
              <c:yMode val="edge"/>
              <c:x val="1.5277740884799039E-2"/>
              <c:y val="0.11678198417288235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9524608"/>
        <c:crosses val="autoZero"/>
        <c:crossBetween val="midCat"/>
      </c:valAx>
      <c:spPr>
        <a:gradFill>
          <a:gsLst>
            <a:gs pos="0">
              <a:srgbClr val="A695B7"/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2700000" scaled="1"/>
        </a:gradFill>
      </c:spPr>
    </c:plotArea>
    <c:plotVisOnly val="1"/>
    <c:dispBlanksAs val="gap"/>
    <c:showDLblsOverMax val="0"/>
  </c:chart>
  <c:spPr>
    <a:solidFill>
      <a:schemeClr val="bg1">
        <a:lumMod val="85000"/>
      </a:schemeClr>
    </a:solidFill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0.03495</cdr:x>
      <cdr:y>0.89183</cdr:y>
    </cdr:from>
    <cdr:to>
      <cdr:x>0.03495</cdr:x>
      <cdr:y>0.89306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338660" y="3838517"/>
          <a:ext cx="1247782" cy="4286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 b="1"/>
            <a:t>Earliest possible delivery date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pic>
      <cdr:nvPicPr>
        <cdr:cNvPr id="20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pic>
      <cdr:nvPicPr>
        <cdr:cNvPr id="21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0.03445</cdr:x>
      <cdr:y>0.896</cdr:y>
    </cdr:from>
    <cdr:to>
      <cdr:x>0.03445</cdr:x>
      <cdr:y>0.89698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38660" y="3838517"/>
          <a:ext cx="1247782" cy="4286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 b="1"/>
            <a:t>Earliest possible delivery date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0.10174</cdr:x>
      <cdr:y>0.06354</cdr:y>
    </cdr:to>
    <cdr:sp macro="" textlink="">
      <cdr:nvSpPr>
        <cdr:cNvPr id="8" name="Slide Number Placeholder 3"/>
        <cdr:cNvSpPr txBox="1">
          <a:spLocks xmlns:a="http://schemas.openxmlformats.org/drawingml/2006/main" noGrp="1"/>
        </cdr:cNvSpPr>
      </cdr:nvSpPr>
      <cdr:spPr bwMode="auto">
        <a:xfrm xmlns:a="http://schemas.openxmlformats.org/drawingml/2006/main">
          <a:off x="0" y="0"/>
          <a:ext cx="930275" cy="36512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anchor="ctr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1pPr>
          <a:lvl2pPr marL="455613" indent="1588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2pPr>
          <a:lvl3pPr marL="912813" indent="1588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3pPr>
          <a:lvl4pPr marL="1370013" indent="1588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4pPr>
          <a:lvl5pPr marL="1827213" indent="1588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pitchFamily="34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pitchFamily="34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pitchFamily="34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pitchFamily="34" charset="0"/>
            </a:defRPr>
          </a:lvl9pPr>
        </a:lstStyle>
        <a:p xmlns:a="http://schemas.openxmlformats.org/drawingml/2006/main">
          <a:pPr algn="ctr" defTabSz="457200"/>
          <a:fld id="{1B04461F-6F81-4291-B258-CFB4B554D712}" type="slidenum">
            <a:rPr lang="en-GB" sz="1400">
              <a:solidFill>
                <a:prstClr val="black"/>
              </a:solidFill>
              <a:latin typeface="Calibri" pitchFamily="34" charset="0"/>
              <a:ea typeface="ＭＳ Ｐゴシック" pitchFamily="34" charset="-128"/>
            </a:rPr>
            <a:pPr algn="ctr" defTabSz="457200"/>
            <a:t>4</a:t>
          </a:fld>
          <a:endParaRPr lang="en-GB" sz="1400" dirty="0">
            <a:solidFill>
              <a:prstClr val="black"/>
            </a:solidFill>
            <a:latin typeface="Calibri" pitchFamily="34" charset="0"/>
            <a:ea typeface="ＭＳ Ｐゴシック" pitchFamily="34" charset="-128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0.10174</cdr:x>
      <cdr:y>0.06354</cdr:y>
    </cdr:to>
    <cdr:sp macro="" textlink="">
      <cdr:nvSpPr>
        <cdr:cNvPr id="9" name="Slide Number Placeholder 3"/>
        <cdr:cNvSpPr txBox="1">
          <a:spLocks xmlns:a="http://schemas.openxmlformats.org/drawingml/2006/main" noGrp="1"/>
        </cdr:cNvSpPr>
      </cdr:nvSpPr>
      <cdr:spPr bwMode="auto">
        <a:xfrm xmlns:a="http://schemas.openxmlformats.org/drawingml/2006/main">
          <a:off x="0" y="0"/>
          <a:ext cx="930275" cy="36512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anchor="ctr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1pPr>
          <a:lvl2pPr marL="455613" indent="1588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2pPr>
          <a:lvl3pPr marL="912813" indent="1588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3pPr>
          <a:lvl4pPr marL="1370013" indent="1588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4pPr>
          <a:lvl5pPr marL="1827213" indent="1588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pitchFamily="34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pitchFamily="34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pitchFamily="34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pitchFamily="34" charset="0"/>
            </a:defRPr>
          </a:lvl9pPr>
        </a:lstStyle>
        <a:p xmlns:a="http://schemas.openxmlformats.org/drawingml/2006/main">
          <a:pPr algn="ctr" defTabSz="457200"/>
          <a:fld id="{1B04461F-6F81-4291-B258-CFB4B554D712}" type="slidenum">
            <a:rPr lang="en-GB" sz="1400">
              <a:solidFill>
                <a:prstClr val="black"/>
              </a:solidFill>
              <a:latin typeface="Calibri" pitchFamily="34" charset="0"/>
              <a:ea typeface="ＭＳ Ｐゴシック" pitchFamily="34" charset="-128"/>
            </a:rPr>
            <a:pPr algn="ctr" defTabSz="457200"/>
            <a:t>4</a:t>
          </a:fld>
          <a:endParaRPr lang="en-GB" sz="1400" dirty="0">
            <a:solidFill>
              <a:prstClr val="black"/>
            </a:solidFill>
            <a:latin typeface="Calibri" pitchFamily="34" charset="0"/>
            <a:ea typeface="ＭＳ Ｐゴシック" pitchFamily="34" charset="-128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0.03495</cdr:x>
      <cdr:y>0.89183</cdr:y>
    </cdr:from>
    <cdr:to>
      <cdr:x>0.03495</cdr:x>
      <cdr:y>0.89306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338660" y="3838517"/>
          <a:ext cx="1247782" cy="4286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 b="1"/>
            <a:t>Earliest possible delivery date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pic>
      <cdr:nvPicPr>
        <cdr:cNvPr id="20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pic>
      <cdr:nvPicPr>
        <cdr:cNvPr id="21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0.03445</cdr:x>
      <cdr:y>0.896</cdr:y>
    </cdr:from>
    <cdr:to>
      <cdr:x>0.03445</cdr:x>
      <cdr:y>0.89698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38660" y="3838517"/>
          <a:ext cx="1247782" cy="4286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 b="1"/>
            <a:t>Earliest possible delivery date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0.03495</cdr:x>
      <cdr:y>0.89183</cdr:y>
    </cdr:from>
    <cdr:to>
      <cdr:x>0.03495</cdr:x>
      <cdr:y>0.89306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338660" y="3838517"/>
          <a:ext cx="1247782" cy="4286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 b="1"/>
            <a:t>Earliest possible delivery date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pic>
      <cdr:nvPicPr>
        <cdr:cNvPr id="20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pic>
      <cdr:nvPicPr>
        <cdr:cNvPr id="21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0.03445</cdr:x>
      <cdr:y>0.896</cdr:y>
    </cdr:from>
    <cdr:to>
      <cdr:x>0.03445</cdr:x>
      <cdr:y>0.89698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38660" y="3838517"/>
          <a:ext cx="1247782" cy="4286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 b="1"/>
            <a:t>Earliest possible delivery date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0.03495</cdr:x>
      <cdr:y>0.89183</cdr:y>
    </cdr:from>
    <cdr:to>
      <cdr:x>0.03495</cdr:x>
      <cdr:y>0.89306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338660" y="3838517"/>
          <a:ext cx="1247782" cy="4286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 b="1"/>
            <a:t>Earliest possible delivery date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pic>
      <cdr:nvPicPr>
        <cdr:cNvPr id="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pic>
      <cdr:nvPicPr>
        <cdr:cNvPr id="7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0.03445</cdr:x>
      <cdr:y>0.896</cdr:y>
    </cdr:from>
    <cdr:to>
      <cdr:x>0.03445</cdr:x>
      <cdr:y>0.89698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338660" y="3838517"/>
          <a:ext cx="1247782" cy="4286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 b="1"/>
            <a:t>Earliest possible delivery date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pic>
      <cdr:nvPicPr>
        <cdr:cNvPr id="9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pic>
      <cdr:nvPicPr>
        <cdr:cNvPr id="10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0.03495</cdr:x>
      <cdr:y>0.89183</cdr:y>
    </cdr:from>
    <cdr:to>
      <cdr:x>0.03495</cdr:x>
      <cdr:y>0.89306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338660" y="3838517"/>
          <a:ext cx="1247782" cy="4286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 b="1"/>
            <a:t>Earliest possible delivery date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pic>
      <cdr:nvPicPr>
        <cdr:cNvPr id="20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pic>
      <cdr:nvPicPr>
        <cdr:cNvPr id="21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0.03445</cdr:x>
      <cdr:y>0.896</cdr:y>
    </cdr:from>
    <cdr:to>
      <cdr:x>0.03445</cdr:x>
      <cdr:y>0.89698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38660" y="3838517"/>
          <a:ext cx="1247782" cy="4286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 b="1"/>
            <a:t>Earliest possible delivery date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BA0E0-4BE6-4A32-AE56-90BD3051A579}" type="datetimeFigureOut">
              <a:rPr lang="en-US" smtClean="0"/>
              <a:t>3/14/2019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A19406-1873-42A4-A305-7999F0E62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783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96F79-02F0-4926-9764-1D728F352A0B}" type="datetimeFigureOut">
              <a:rPr lang="en-ZA" smtClean="0"/>
              <a:t>2019/03/14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39D30-B17C-4499-BC23-2AA0CF843A52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49815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82394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baseline="0" dirty="0" smtClean="0"/>
              <a:t>This is the Net demand picture when we add all the other users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baseline="0" dirty="0" smtClean="0"/>
              <a:t>Explain</a:t>
            </a:r>
          </a:p>
        </p:txBody>
      </p:sp>
    </p:spTree>
    <p:extLst>
      <p:ext uri="{BB962C8B-B14F-4D97-AF65-F5344CB8AC3E}">
        <p14:creationId xmlns:p14="http://schemas.microsoft.com/office/powerpoint/2010/main" val="7526857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8C45ED-5D18-42DF-803A-BC6AF1F61B4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Vaal 2015/16 AOA SOF</a:t>
            </a:r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0460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en-ZA" altLang="en-US" dirty="0" smtClean="0"/>
              <a:t>System</a:t>
            </a:r>
            <a:r>
              <a:rPr lang="en-ZA" altLang="en-US" baseline="0" dirty="0" smtClean="0"/>
              <a:t> yield accounts for: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ZA" altLang="en-US" baseline="0" dirty="0" smtClean="0"/>
              <a:t>Reduction due to excessive dilution prior to desalination of AMD.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ZA" altLang="en-US" baseline="0" dirty="0" smtClean="0"/>
              <a:t>Unused storage (yield) in Komati River System.</a:t>
            </a:r>
          </a:p>
          <a:p>
            <a:pPr marL="171450" indent="-171450">
              <a:buFont typeface="Arial" pitchFamily="34" charset="0"/>
              <a:buChar char="•"/>
            </a:pPr>
            <a:endParaRPr lang="en-ZA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4B66D8-2F2B-4437-BE00-3FEDE5054C3A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8840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55144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39D30-B17C-4499-BC23-2AA0CF843A52}" type="slidenum">
              <a:rPr lang="en-ZA" smtClean="0"/>
              <a:t>17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074817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5514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5514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13795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baseline="0" dirty="0" smtClean="0"/>
              <a:t>This is the Net demand picture when we add all the other users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baseline="0" dirty="0" smtClean="0"/>
              <a:t>Explain</a:t>
            </a:r>
          </a:p>
        </p:txBody>
      </p:sp>
    </p:spTree>
    <p:extLst>
      <p:ext uri="{BB962C8B-B14F-4D97-AF65-F5344CB8AC3E}">
        <p14:creationId xmlns:p14="http://schemas.microsoft.com/office/powerpoint/2010/main" val="752685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Arial" pitchFamily="34" charset="0"/>
              <a:buNone/>
            </a:pPr>
            <a:endParaRPr lang="en-ZA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4B66D8-2F2B-4437-BE00-3FEDE5054C3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8840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39D30-B17C-4499-BC23-2AA0CF843A52}" type="slidenum">
              <a:rPr lang="en-ZA" smtClean="0"/>
              <a:t>6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074817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55144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ZA" altLang="en-US" dirty="0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ADF6D86A-F29F-491E-B7AC-A8A0FD015B0A}" type="slidenum">
              <a:rPr lang="en-GB" altLang="en-US" sz="1200" smtClean="0">
                <a:latin typeface="Calibri" pitchFamily="34" charset="0"/>
              </a:rPr>
              <a:pPr eaLnBrk="1" hangingPunct="1"/>
              <a:t>9</a:t>
            </a:fld>
            <a:endParaRPr lang="en-GB" altLang="en-US" sz="120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3742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ZA" altLang="en-US" dirty="0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CFD92240-179B-48F9-90A2-A491C92380DF}" type="slidenum">
              <a:rPr lang="en-GB" altLang="en-US" sz="1200" smtClean="0">
                <a:latin typeface="Calibri" pitchFamily="34" charset="0"/>
              </a:rPr>
              <a:pPr eaLnBrk="1" hangingPunct="1"/>
              <a:t>10</a:t>
            </a:fld>
            <a:endParaRPr lang="en-GB" altLang="en-US" sz="120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417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DWS Slide Cover3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" descr="DWS Slide Cover pic4.jp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512888"/>
            <a:ext cx="9180513" cy="503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1450728" y="2148009"/>
            <a:ext cx="7077807" cy="3030660"/>
          </a:xfrm>
          <a:prstGeom prst="rect">
            <a:avLst/>
          </a:prstGeom>
        </p:spPr>
        <p:txBody>
          <a:bodyPr/>
          <a:lstStyle>
            <a:lvl1pPr algn="l">
              <a:defRPr lang="en-US" sz="2400" kern="1200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ea typeface="ＭＳ Ｐゴシック" charset="0"/>
                <a:cs typeface="Gill Snas" charset="0"/>
              </a:defRPr>
            </a:lvl1pPr>
          </a:lstStyle>
          <a:p>
            <a:pPr eaLnBrk="1" hangingPunct="1">
              <a:defRPr/>
            </a:pPr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  <a:t>PRESENTATION TITLE</a:t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</a:b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  <a:t>Presented by:</a:t>
            </a:r>
            <a:br>
              <a:rPr lang="en-US" sz="1400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</a:b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  <a:t>Name Surname</a:t>
            </a:r>
            <a:b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</a:b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  <a:t>Designation</a:t>
            </a:r>
            <a:b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</a:b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  <a:t>Directorate</a:t>
            </a:r>
            <a:b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</a:b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  <a:t/>
            </a:r>
            <a:b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</a:b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  <a:t>Date</a:t>
            </a:r>
            <a:br>
              <a:rPr lang="en-US" sz="1400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030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4E374E3-DC7C-44D5-9424-E52ECA93ED9F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3/14/2019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Oval 14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 dirty="0">
              <a:solidFill>
                <a:prstClr val="black"/>
              </a:solidFill>
            </a:endParaRPr>
          </a:p>
        </p:txBody>
      </p: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831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91742AA-FB39-4743-8D79-A47C6E0FCC17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3/14/2019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Oval 14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 dirty="0">
              <a:solidFill>
                <a:prstClr val="black"/>
              </a:solidFill>
            </a:endParaRPr>
          </a:p>
        </p:txBody>
      </p: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386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B3ED148C-8680-4A42-A40D-8DDE8667E77B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3/14/2019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 dirty="0">
              <a:solidFill>
                <a:prstClr val="black"/>
              </a:solidFill>
            </a:endParaRPr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276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CK_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16051"/>
            <a:ext cx="8229600" cy="1603375"/>
          </a:xfrm>
          <a:prstGeom prst="rect">
            <a:avLst/>
          </a:prstGeom>
        </p:spPr>
        <p:txBody>
          <a:bodyPr/>
          <a:lstStyle>
            <a:lvl1pPr>
              <a:lnSpc>
                <a:spcPts val="4000"/>
              </a:lnSpc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86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7108" y="2130425"/>
            <a:ext cx="6981092" cy="1470025"/>
          </a:xfrm>
          <a:prstGeom prst="rect">
            <a:avLst/>
          </a:prstGeom>
        </p:spPr>
        <p:txBody>
          <a:bodyPr/>
          <a:lstStyle>
            <a:lvl1pPr algn="l">
              <a:defRPr lang="en-US" sz="2800" b="1" kern="1200" dirty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7108" y="3886200"/>
            <a:ext cx="6295292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lang="en-US" sz="2000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3F713A5C-2932-4534-9E8D-1C012D084504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3/14/2019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 dirty="0">
              <a:solidFill>
                <a:prstClr val="black"/>
              </a:solidFill>
            </a:endParaRP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78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231" y="90006"/>
            <a:ext cx="7807569" cy="745263"/>
          </a:xfrm>
          <a:prstGeom prst="rect">
            <a:avLst/>
          </a:prstGeom>
        </p:spPr>
        <p:txBody>
          <a:bodyPr anchor="ctr" anchorCtr="0"/>
          <a:lstStyle>
            <a:lvl1pPr algn="l">
              <a:defRPr lang="en-US" sz="2400" b="1" kern="1200" cap="all" baseline="0" dirty="0" smtClean="0">
                <a:solidFill>
                  <a:srgbClr val="000000"/>
                </a:solidFill>
                <a:latin typeface="Gill Sans"/>
                <a:ea typeface="+mn-ea"/>
                <a:cs typeface="Gill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6816" y="835269"/>
            <a:ext cx="7789984" cy="538760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2400" b="1" kern="1200" cap="all" baseline="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  <a:lvl2pPr marL="0" indent="0">
              <a:buNone/>
              <a:defRPr lang="en-US" sz="2000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2pPr>
            <a:lvl3pPr marL="0" indent="0">
              <a:lnSpc>
                <a:spcPct val="200000"/>
              </a:lnSpc>
              <a:buNone/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623888" indent="-536575">
              <a:buFont typeface="Wingdings" panose="05000000000000000000" pitchFamily="2" charset="2"/>
              <a:buChar char="§"/>
              <a:defRPr/>
            </a:lvl4pPr>
            <a:lvl5pPr marL="984250" indent="-360363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0F34E562-BF6F-4C59-B768-59E760B680E5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3/14/2019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Oval 17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 dirty="0">
              <a:solidFill>
                <a:prstClr val="black"/>
              </a:solidFill>
            </a:endParaRPr>
          </a:p>
        </p:txBody>
      </p: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198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816" y="70338"/>
            <a:ext cx="7789984" cy="764931"/>
          </a:xfrm>
          <a:prstGeom prst="rect">
            <a:avLst/>
          </a:prstGeom>
        </p:spPr>
        <p:txBody>
          <a:bodyPr anchor="ctr" anchorCtr="0"/>
          <a:lstStyle>
            <a:lvl1pPr algn="l">
              <a:defRPr lang="en-US" sz="2400" b="1" kern="1200" cap="all" baseline="0" dirty="0" smtClean="0">
                <a:solidFill>
                  <a:srgbClr val="000000"/>
                </a:solidFill>
                <a:latin typeface="Gill Sans"/>
                <a:ea typeface="+mn-ea"/>
                <a:cs typeface="Gill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6816" y="835269"/>
            <a:ext cx="7789984" cy="538760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Font typeface="Arial" panose="020B0604020202020204" pitchFamily="34" charset="0"/>
              <a:buNone/>
              <a:defRPr lang="en-US" sz="2400" b="1" kern="1200" cap="all" baseline="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  <a:lvl2pPr marL="447675" indent="-447675">
              <a:lnSpc>
                <a:spcPct val="150000"/>
              </a:lnSpc>
              <a:defRPr lang="en-US" sz="2000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2pPr>
            <a:lvl3pPr marL="809625" indent="-361950">
              <a:lnSpc>
                <a:spcPct val="150000"/>
              </a:lnSpc>
              <a:buFont typeface="Wingdings" panose="05000000000000000000" pitchFamily="2" charset="2"/>
              <a:buChar char="§"/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257300" indent="-360363">
              <a:buFont typeface="Arial" panose="020B0604020202020204" pitchFamily="34" charset="0"/>
              <a:buChar char="•"/>
              <a:defRPr/>
            </a:lvl4pPr>
            <a:lvl5pPr marL="1617663" indent="-360363">
              <a:buFont typeface="Courier New" panose="02070309020205020404" pitchFamily="49" charset="0"/>
              <a:buChar char="o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54FD9519-BB22-46F4-B759-70E021C5ECED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3/14/2019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 dirty="0">
              <a:solidFill>
                <a:prstClr val="black"/>
              </a:solidFill>
            </a:endParaRPr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663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9523" y="4406900"/>
            <a:ext cx="7035190" cy="1362075"/>
          </a:xfrm>
          <a:prstGeom prst="rect">
            <a:avLst/>
          </a:prstGeom>
        </p:spPr>
        <p:txBody>
          <a:bodyPr anchor="ctr"/>
          <a:lstStyle>
            <a:lvl1pPr algn="l">
              <a:defRPr lang="en-US" sz="2800" b="1" kern="1200" dirty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9523" y="2906713"/>
            <a:ext cx="703519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2000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CA4324F8-2CB8-4DB3-8108-33FCF77E3E6F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3/14/2019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 dirty="0">
              <a:solidFill>
                <a:prstClr val="black"/>
              </a:solidFill>
            </a:endParaRPr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806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816" y="274638"/>
            <a:ext cx="7789983" cy="1143000"/>
          </a:xfrm>
          <a:prstGeom prst="rect">
            <a:avLst/>
          </a:prstGeom>
        </p:spPr>
        <p:txBody>
          <a:bodyPr/>
          <a:lstStyle>
            <a:lvl1pPr algn="l">
              <a:defRPr lang="en-US" sz="2400" b="1" kern="1200" dirty="0" smtClean="0">
                <a:solidFill>
                  <a:srgbClr val="000000"/>
                </a:solidFill>
                <a:latin typeface="Gill Sans"/>
                <a:ea typeface="+mn-ea"/>
                <a:cs typeface="Gill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6814" y="1600200"/>
            <a:ext cx="4050000" cy="4525963"/>
          </a:xfrm>
          <a:prstGeom prst="rect">
            <a:avLst/>
          </a:prstGeom>
        </p:spPr>
        <p:txBody>
          <a:bodyPr/>
          <a:lstStyle>
            <a:lvl1pPr>
              <a:defRPr lang="en-US" sz="2400" b="1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  <a:lvl2pPr>
              <a:defRPr lang="en-US" sz="2000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2pPr>
            <a:lvl3pPr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3160" y="1600200"/>
            <a:ext cx="4050000" cy="4525963"/>
          </a:xfrm>
          <a:prstGeom prst="rect">
            <a:avLst/>
          </a:prstGeom>
        </p:spPr>
        <p:txBody>
          <a:bodyPr/>
          <a:lstStyle>
            <a:lvl1pPr marL="342900" indent="-342900">
              <a:defRPr lang="en-US" sz="2400" b="1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  <a:lvl2pPr marL="742950" indent="-285750">
              <a:defRPr lang="en-US" sz="2000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2pPr>
            <a:lvl3pPr marL="1143000" indent="-228600"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smtClean="0"/>
              <a:t>Click to edit Master text styles</a:t>
            </a:r>
          </a:p>
          <a:p>
            <a:pPr marL="742950" lvl="1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</a:pPr>
            <a:r>
              <a:rPr lang="en-US" dirty="0" smtClean="0"/>
              <a:t>Second level</a:t>
            </a:r>
          </a:p>
          <a:p>
            <a:pPr marL="1143000" lvl="2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52341320-839A-4850-9931-04621EBB9E36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3/14/2019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Oval 14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 dirty="0">
              <a:solidFill>
                <a:prstClr val="black"/>
              </a:solidFill>
            </a:endParaRPr>
          </a:p>
        </p:txBody>
      </p: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941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816" y="90006"/>
            <a:ext cx="8247184" cy="652944"/>
          </a:xfrm>
          <a:prstGeom prst="rect">
            <a:avLst/>
          </a:prstGeom>
        </p:spPr>
        <p:txBody>
          <a:bodyPr/>
          <a:lstStyle>
            <a:lvl1pPr algn="l">
              <a:lnSpc>
                <a:spcPct val="150000"/>
              </a:lnSpc>
              <a:defRPr lang="en-US" sz="2400" b="1" kern="1200" cap="all" baseline="0" dirty="0">
                <a:solidFill>
                  <a:srgbClr val="000000"/>
                </a:solidFill>
                <a:latin typeface="Gill Sans"/>
                <a:ea typeface="+mn-ea"/>
                <a:cs typeface="Gill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D063FA6-F4CA-493A-A821-95EF10B3863F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3/14/2019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 dirty="0">
              <a:solidFill>
                <a:prstClr val="black"/>
              </a:solidFill>
            </a:endParaRP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712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597830B-32D0-4A00-A109-A335D623297D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3/14/2019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 dirty="0">
              <a:solidFill>
                <a:prstClr val="black"/>
              </a:solidFill>
            </a:endParaRP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566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816" y="273050"/>
            <a:ext cx="2568697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816" y="1435100"/>
            <a:ext cx="2568697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52A1D04-DFEE-46A1-A188-A4D6F8F3F590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3/14/2019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Oval 14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 dirty="0">
              <a:solidFill>
                <a:prstClr val="black"/>
              </a:solidFill>
            </a:endParaRPr>
          </a:p>
        </p:txBody>
      </p: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108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DWS Slide Pages1.jpg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" descr="DWS Slide Pages1.jpg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" y="-1588"/>
            <a:ext cx="1584081" cy="651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1672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328" y="1908167"/>
            <a:ext cx="7648302" cy="1268051"/>
          </a:xfrm>
        </p:spPr>
        <p:txBody>
          <a:bodyPr/>
          <a:lstStyle/>
          <a:p>
            <a:r>
              <a:rPr lang="en-GB" sz="2800" b="1" dirty="0"/>
              <a:t>Continuation of the Integrated Vaal River System Reconciliation Strategy </a:t>
            </a:r>
            <a:r>
              <a:rPr lang="en-GB" sz="2800" b="1" dirty="0" smtClean="0"/>
              <a:t>Study: Phase2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ZA" b="1" dirty="0" smtClean="0"/>
              <a:t/>
            </a:r>
            <a:br>
              <a:rPr lang="en-ZA" b="1" dirty="0" smtClean="0"/>
            </a:br>
            <a:r>
              <a:rPr lang="en-ZA" b="1" dirty="0" smtClean="0"/>
              <a:t>8: Water Balance Status</a:t>
            </a:r>
            <a:br>
              <a:rPr lang="en-ZA" b="1" dirty="0" smtClean="0"/>
            </a:br>
            <a:r>
              <a:rPr lang="en-ZA" b="1" dirty="0"/>
              <a:t/>
            </a:r>
            <a:br>
              <a:rPr lang="en-ZA" b="1" dirty="0"/>
            </a:br>
            <a:r>
              <a:rPr lang="en-ZA" dirty="0" smtClean="0"/>
              <a:t/>
            </a:r>
            <a:br>
              <a:rPr lang="en-ZA" dirty="0" smtClean="0"/>
            </a:br>
            <a:r>
              <a:rPr lang="en-ZA" dirty="0" smtClean="0"/>
              <a:t>Tuesday, 27 February 2018</a:t>
            </a: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39705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1213" y="0"/>
            <a:ext cx="8209704" cy="708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3200" b="1" cap="none" dirty="0" smtClean="0">
                <a:solidFill>
                  <a:schemeClr val="accent3">
                    <a:lumMod val="75000"/>
                  </a:schemeClr>
                </a:solidFill>
              </a:rPr>
              <a:t>Eskom (</a:t>
            </a:r>
            <a:r>
              <a:rPr lang="en-US" altLang="en-US" b="1" cap="none" dirty="0" smtClean="0">
                <a:solidFill>
                  <a:schemeClr val="accent3">
                    <a:lumMod val="75000"/>
                  </a:schemeClr>
                </a:solidFill>
              </a:rPr>
              <a:t>Total for Integrated Vaal River System)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00" y="605915"/>
            <a:ext cx="9036884" cy="6019103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3394533" y="4227097"/>
            <a:ext cx="1506269" cy="578882"/>
          </a:xfrm>
          <a:prstGeom prst="wedgeRoundRectCallout">
            <a:avLst>
              <a:gd name="adj1" fmla="val 3209"/>
              <a:gd name="adj2" fmla="val -3005"/>
              <a:gd name="adj3" fmla="val 16667"/>
            </a:avLst>
          </a:prstGeom>
          <a:solidFill>
            <a:schemeClr val="bg2">
              <a:alpha val="66000"/>
            </a:schemeClr>
          </a:solidFill>
          <a:ln w="6350">
            <a:solidFill>
              <a:schemeClr val="tx1"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</a:rPr>
              <a:t>180 million m3/a </a:t>
            </a:r>
          </a:p>
          <a:p>
            <a:pPr algn="ctr"/>
            <a:r>
              <a:rPr lang="en-GB" sz="1400" dirty="0">
                <a:solidFill>
                  <a:sysClr val="windowText" lastClr="000000"/>
                </a:solidFill>
              </a:rPr>
              <a:t>Reduction </a:t>
            </a:r>
          </a:p>
        </p:txBody>
      </p:sp>
      <p:cxnSp>
        <p:nvCxnSpPr>
          <p:cNvPr id="5" name="Straight Arrow Connector 4"/>
          <p:cNvCxnSpPr>
            <a:stCxn id="4" idx="3"/>
          </p:cNvCxnSpPr>
          <p:nvPr/>
        </p:nvCxnSpPr>
        <p:spPr>
          <a:xfrm flipV="1">
            <a:off x="4900802" y="3429000"/>
            <a:ext cx="3971525" cy="1087538"/>
          </a:xfrm>
          <a:prstGeom prst="straightConnector1">
            <a:avLst/>
          </a:prstGeom>
          <a:ln w="12700">
            <a:solidFill>
              <a:schemeClr val="tx2"/>
            </a:solidFill>
            <a:prstDash val="sysDot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Down Arrow 1"/>
          <p:cNvSpPr/>
          <p:nvPr/>
        </p:nvSpPr>
        <p:spPr>
          <a:xfrm>
            <a:off x="8723737" y="1765992"/>
            <a:ext cx="297180" cy="3646646"/>
          </a:xfrm>
          <a:prstGeom prst="downArrow">
            <a:avLst/>
          </a:prstGeom>
          <a:solidFill>
            <a:schemeClr val="accent2">
              <a:lumMod val="75000"/>
              <a:alpha val="31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7433486" y="1737997"/>
            <a:ext cx="1476941" cy="0"/>
          </a:xfrm>
          <a:prstGeom prst="line">
            <a:avLst/>
          </a:prstGeom>
          <a:solidFill>
            <a:schemeClr val="accent2"/>
          </a:solidFill>
          <a:ln w="28575">
            <a:solidFill>
              <a:schemeClr val="accent2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sp>
        <p:nvSpPr>
          <p:cNvPr id="8" name="Rectangle 7"/>
          <p:cNvSpPr/>
          <p:nvPr/>
        </p:nvSpPr>
        <p:spPr>
          <a:xfrm>
            <a:off x="877660" y="659773"/>
            <a:ext cx="7134226" cy="646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n-GB" sz="2400" b="1" dirty="0" smtClean="0">
                <a:solidFill>
                  <a:schemeClr val="accent3">
                    <a:lumMod val="75000"/>
                  </a:schemeClr>
                </a:solidFill>
              </a:rPr>
              <a:t>April 2017 projection)</a:t>
            </a:r>
            <a:endParaRPr lang="en-GB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-4864924" y="5104861"/>
            <a:ext cx="2745495" cy="307777"/>
          </a:xfrm>
          <a:prstGeom prst="rect">
            <a:avLst/>
          </a:prstGeom>
          <a:solidFill>
            <a:schemeClr val="bg2">
              <a:alpha val="66000"/>
            </a:schemeClr>
          </a:solidFill>
          <a:ln w="6350">
            <a:solidFill>
              <a:schemeClr val="tx1"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/>
            <a:r>
              <a:rPr lang="en-ZA" sz="1400" dirty="0">
                <a:solidFill>
                  <a:sysClr val="windowText" lastClr="000000"/>
                </a:solidFill>
              </a:rPr>
              <a:t>Desalination of </a:t>
            </a:r>
            <a:r>
              <a:rPr lang="en-ZA" sz="1400" dirty="0" smtClean="0">
                <a:solidFill>
                  <a:sysClr val="windowText" lastClr="000000"/>
                </a:solidFill>
              </a:rPr>
              <a:t>AMD January </a:t>
            </a:r>
            <a:r>
              <a:rPr lang="en-ZA" sz="1400" dirty="0">
                <a:solidFill>
                  <a:sysClr val="windowText" lastClr="000000"/>
                </a:solidFill>
              </a:rPr>
              <a:t>2022 </a:t>
            </a:r>
          </a:p>
        </p:txBody>
      </p:sp>
    </p:spTree>
    <p:extLst>
      <p:ext uri="{BB962C8B-B14F-4D97-AF65-F5344CB8AC3E}">
        <p14:creationId xmlns:p14="http://schemas.microsoft.com/office/powerpoint/2010/main" val="358102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8070815"/>
              </p:ext>
            </p:extLst>
          </p:nvPr>
        </p:nvGraphicFramePr>
        <p:xfrm>
          <a:off x="28575" y="826293"/>
          <a:ext cx="9086850" cy="5205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2414" y="51464"/>
            <a:ext cx="8221586" cy="723900"/>
          </a:xfrm>
        </p:spPr>
        <p:txBody>
          <a:bodyPr anchor="ctr" anchorCtr="0"/>
          <a:lstStyle/>
          <a:p>
            <a:pPr algn="ctr"/>
            <a:r>
              <a:rPr lang="en-ZA" sz="3200" cap="none" dirty="0">
                <a:solidFill>
                  <a:schemeClr val="accent3">
                    <a:lumMod val="75000"/>
                  </a:schemeClr>
                </a:solidFill>
              </a:rPr>
              <a:t>Water Requirements</a:t>
            </a:r>
          </a:p>
        </p:txBody>
      </p:sp>
      <p:sp>
        <p:nvSpPr>
          <p:cNvPr id="7" name="TextBox 6"/>
          <p:cNvSpPr txBox="1"/>
          <p:nvPr/>
        </p:nvSpPr>
        <p:spPr bwMode="auto">
          <a:xfrm>
            <a:off x="1790175" y="1850518"/>
            <a:ext cx="3048000" cy="584775"/>
          </a:xfrm>
          <a:prstGeom prst="rect">
            <a:avLst/>
          </a:prstGeom>
          <a:solidFill>
            <a:schemeClr val="bg1">
              <a:lumMod val="95000"/>
              <a:alpha val="44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High </a:t>
            </a:r>
            <a:r>
              <a:rPr lang="en-US" sz="1600" dirty="0">
                <a:solidFill>
                  <a:schemeClr val="tx1"/>
                </a:solidFill>
              </a:rPr>
              <a:t>Water </a:t>
            </a:r>
            <a:r>
              <a:rPr lang="en-US" sz="1600" dirty="0" smtClean="0">
                <a:solidFill>
                  <a:schemeClr val="tx1"/>
                </a:solidFill>
              </a:rPr>
              <a:t> Requirements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Unlawful Removed</a:t>
            </a:r>
            <a:endParaRPr lang="en-ZA" sz="16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7" idx="2"/>
          </p:cNvCxnSpPr>
          <p:nvPr/>
        </p:nvCxnSpPr>
        <p:spPr bwMode="auto">
          <a:xfrm>
            <a:off x="3314175" y="2435293"/>
            <a:ext cx="726282" cy="821324"/>
          </a:xfrm>
          <a:prstGeom prst="straightConnector1">
            <a:avLst/>
          </a:prstGeom>
          <a:ln w="9525">
            <a:solidFill>
              <a:schemeClr val="tx1">
                <a:alpha val="6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 bwMode="auto">
          <a:xfrm>
            <a:off x="4460490" y="3918735"/>
            <a:ext cx="4215962" cy="954107"/>
          </a:xfrm>
          <a:prstGeom prst="rect">
            <a:avLst/>
          </a:prstGeom>
          <a:solidFill>
            <a:schemeClr val="bg1">
              <a:lumMod val="95000"/>
              <a:alpha val="44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High </a:t>
            </a:r>
            <a:r>
              <a:rPr lang="en-US" sz="1400" dirty="0">
                <a:solidFill>
                  <a:schemeClr val="tx1"/>
                </a:solidFill>
              </a:rPr>
              <a:t>Water Requirement </a:t>
            </a:r>
            <a:r>
              <a:rPr lang="en-US" sz="1400" dirty="0" smtClean="0">
                <a:solidFill>
                  <a:schemeClr val="tx1"/>
                </a:solidFill>
              </a:rPr>
              <a:t>Scenario</a:t>
            </a:r>
            <a:endParaRPr lang="en-US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chemeClr val="tx1"/>
                </a:solidFill>
              </a:rPr>
              <a:t>Water Conservation and Demand </a:t>
            </a:r>
            <a:r>
              <a:rPr lang="en-US" sz="1400" dirty="0" smtClean="0">
                <a:solidFill>
                  <a:schemeClr val="tx1"/>
                </a:solidFill>
              </a:rPr>
              <a:t>Management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Unlawful Removed</a:t>
            </a:r>
            <a:endParaRPr lang="en-ZA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sz="1400" dirty="0" smtClean="0">
                <a:solidFill>
                  <a:schemeClr val="tx1"/>
                </a:solidFill>
              </a:rPr>
              <a:t>Re-use (Tshwane)</a:t>
            </a:r>
            <a:endParaRPr lang="en-ZA" sz="1400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stCxn id="14" idx="0"/>
          </p:cNvCxnSpPr>
          <p:nvPr/>
        </p:nvCxnSpPr>
        <p:spPr bwMode="auto">
          <a:xfrm flipH="1" flipV="1">
            <a:off x="5451091" y="3156021"/>
            <a:ext cx="1117380" cy="762714"/>
          </a:xfrm>
          <a:prstGeom prst="straightConnector1">
            <a:avLst/>
          </a:prstGeom>
          <a:ln w="9525">
            <a:solidFill>
              <a:schemeClr val="tx1">
                <a:alpha val="6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4953000" y="6064404"/>
            <a:ext cx="3927477" cy="338554"/>
            <a:chOff x="5201541" y="2233657"/>
            <a:chExt cx="3927144" cy="338228"/>
          </a:xfrm>
          <a:solidFill>
            <a:schemeClr val="bg1"/>
          </a:solidFill>
        </p:grpSpPr>
        <p:sp>
          <p:nvSpPr>
            <p:cNvPr id="19" name="TextBox 6"/>
            <p:cNvSpPr txBox="1"/>
            <p:nvPr/>
          </p:nvSpPr>
          <p:spPr>
            <a:xfrm>
              <a:off x="5201541" y="2233657"/>
              <a:ext cx="3927144" cy="33822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sz="1600" dirty="0" smtClean="0">
                  <a:solidFill>
                    <a:schemeClr val="tx1"/>
                  </a:solidFill>
                </a:rPr>
                <a:t>Dotted Lines = </a:t>
              </a:r>
              <a:r>
                <a:rPr lang="en-US" sz="1600" dirty="0" smtClean="0"/>
                <a:t>June</a:t>
              </a:r>
              <a:r>
                <a:rPr lang="en-US" sz="1600" dirty="0" smtClean="0">
                  <a:solidFill>
                    <a:schemeClr val="tx1"/>
                  </a:solidFill>
                </a:rPr>
                <a:t> 2015 Analysis </a:t>
              </a:r>
              <a:endParaRPr lang="en-ZA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" name="Title 1"/>
          <p:cNvSpPr txBox="1">
            <a:spLocks/>
          </p:cNvSpPr>
          <p:nvPr/>
        </p:nvSpPr>
        <p:spPr>
          <a:xfrm>
            <a:off x="1541461" y="947860"/>
            <a:ext cx="6061077" cy="5715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ZA" sz="2400" dirty="0" smtClean="0"/>
              <a:t>(Net System Water Requirements)</a:t>
            </a:r>
            <a:endParaRPr lang="en-ZA" sz="4000" dirty="0"/>
          </a:p>
        </p:txBody>
      </p:sp>
      <p:sp>
        <p:nvSpPr>
          <p:cNvPr id="11" name="Slide Number Placeholder 3"/>
          <p:cNvSpPr txBox="1">
            <a:spLocks noGrp="1"/>
          </p:cNvSpPr>
          <p:nvPr/>
        </p:nvSpPr>
        <p:spPr bwMode="auto">
          <a:xfrm>
            <a:off x="4999038" y="6492875"/>
            <a:ext cx="9302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457200"/>
            <a:fld id="{1B04461F-6F81-4291-B258-CFB4B554D712}" type="slidenum">
              <a:rPr lang="en-GB" sz="1400">
                <a:solidFill>
                  <a:prstClr val="black"/>
                </a:solidFill>
                <a:latin typeface="Calibri" pitchFamily="34" charset="0"/>
                <a:ea typeface="ＭＳ Ｐゴシック" pitchFamily="34" charset="-128"/>
              </a:rPr>
              <a:pPr algn="ctr" defTabSz="457200"/>
              <a:t>11</a:t>
            </a:fld>
            <a:endParaRPr lang="en-GB" sz="1400" dirty="0">
              <a:solidFill>
                <a:prstClr val="black"/>
              </a:solidFill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547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6254"/>
            <a:ext cx="9031458" cy="488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612" y="324696"/>
            <a:ext cx="8283388" cy="935028"/>
          </a:xfrm>
        </p:spPr>
        <p:txBody>
          <a:bodyPr anchor="ctr" anchorCtr="0"/>
          <a:lstStyle/>
          <a:p>
            <a:pPr algn="ctr"/>
            <a:r>
              <a:rPr lang="en-GB" sz="2800" cap="none" dirty="0">
                <a:solidFill>
                  <a:schemeClr val="accent3">
                    <a:lumMod val="75000"/>
                  </a:schemeClr>
                </a:solidFill>
              </a:rPr>
              <a:t>Storage Projection of the Komati </a:t>
            </a:r>
            <a:r>
              <a:rPr lang="en-GB" sz="2800" cap="none" dirty="0" smtClean="0">
                <a:solidFill>
                  <a:schemeClr val="accent3">
                    <a:lumMod val="75000"/>
                  </a:schemeClr>
                </a:solidFill>
              </a:rPr>
              <a:t>System </a:t>
            </a:r>
            <a:br>
              <a:rPr lang="en-GB" sz="2800" cap="none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cap="none" dirty="0" smtClean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n-GB" cap="none" dirty="0">
                <a:solidFill>
                  <a:schemeClr val="accent3">
                    <a:lumMod val="75000"/>
                  </a:schemeClr>
                </a:solidFill>
              </a:rPr>
              <a:t>Risk analysis AOA June 2017)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6886172"/>
              </p:ext>
            </p:extLst>
          </p:nvPr>
        </p:nvGraphicFramePr>
        <p:xfrm>
          <a:off x="2209801" y="5669145"/>
          <a:ext cx="6850228" cy="1695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2748"/>
                <a:gridCol w="622748"/>
                <a:gridCol w="622748"/>
                <a:gridCol w="622748"/>
                <a:gridCol w="622748"/>
                <a:gridCol w="622748"/>
                <a:gridCol w="622748"/>
                <a:gridCol w="622748"/>
                <a:gridCol w="622748"/>
                <a:gridCol w="622748"/>
                <a:gridCol w="622748"/>
              </a:tblGrid>
              <a:tr h="16959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dirty="0">
                          <a:effectLst/>
                        </a:rPr>
                        <a:t>36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80" marR="8480" marT="8480" marB="0" anchor="b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dirty="0">
                          <a:effectLst/>
                        </a:rPr>
                        <a:t>38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80" marR="8480" marT="8480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dirty="0">
                          <a:effectLst/>
                        </a:rPr>
                        <a:t>39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80" marR="8480" marT="8480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dirty="0">
                          <a:effectLst/>
                        </a:rPr>
                        <a:t>37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80" marR="8480" marT="8480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dirty="0">
                          <a:effectLst/>
                        </a:rPr>
                        <a:t>40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80" marR="8480" marT="8480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dirty="0">
                          <a:effectLst/>
                        </a:rPr>
                        <a:t>44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80" marR="8480" marT="8480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dirty="0">
                          <a:effectLst/>
                        </a:rPr>
                        <a:t>48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80" marR="8480" marT="8480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dirty="0">
                          <a:effectLst/>
                        </a:rPr>
                        <a:t>49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80" marR="8480" marT="8480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dirty="0">
                          <a:effectLst/>
                        </a:rPr>
                        <a:t>53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80" marR="8480" marT="8480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dirty="0">
                          <a:effectLst/>
                        </a:rPr>
                        <a:t>59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80" marR="8480" marT="8480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dirty="0">
                          <a:effectLst/>
                        </a:rPr>
                        <a:t>65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80" marR="8480" marT="8480" marB="0" anchor="b">
                    <a:lnL w="12700" cmpd="sng">
                      <a:noFill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5840412" y="4923678"/>
            <a:ext cx="2884488" cy="577850"/>
          </a:xfrm>
          <a:prstGeom prst="rect">
            <a:avLst/>
          </a:prstGeom>
          <a:solidFill>
            <a:schemeClr val="bg2">
              <a:alpha val="66000"/>
            </a:schemeClr>
          </a:solidFill>
          <a:ln w="6350">
            <a:solidFill>
              <a:schemeClr val="tx1"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ZA" sz="1400" dirty="0" smtClean="0">
                <a:solidFill>
                  <a:sysClr val="windowText" lastClr="000000"/>
                </a:solidFill>
              </a:rPr>
              <a:t>Unutilised Storage due to reduction in Eskom water requirements</a:t>
            </a:r>
            <a:endParaRPr lang="en-ZA" sz="1400" dirty="0">
              <a:solidFill>
                <a:sysClr val="windowText" lastClr="00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5530850" y="4388559"/>
            <a:ext cx="0" cy="157506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8" idx="1"/>
          </p:cNvCxnSpPr>
          <p:nvPr/>
        </p:nvCxnSpPr>
        <p:spPr>
          <a:xfrm flipH="1">
            <a:off x="5530850" y="5212603"/>
            <a:ext cx="309562" cy="100012"/>
          </a:xfrm>
          <a:prstGeom prst="straightConnector1">
            <a:avLst/>
          </a:prstGeom>
          <a:ln w="9525">
            <a:solidFill>
              <a:schemeClr val="tx1">
                <a:alpha val="65000"/>
              </a:schemeClr>
            </a:solidFill>
            <a:prstDash val="sysDot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 bwMode="auto">
          <a:xfrm>
            <a:off x="620003" y="5312615"/>
            <a:ext cx="1324683" cy="577850"/>
          </a:xfrm>
          <a:prstGeom prst="rect">
            <a:avLst/>
          </a:prstGeom>
          <a:solidFill>
            <a:schemeClr val="bg2">
              <a:alpha val="66000"/>
            </a:schemeClr>
          </a:solidFill>
          <a:ln w="6350">
            <a:solidFill>
              <a:schemeClr val="tx1"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ZA" sz="1400" dirty="0" smtClean="0">
                <a:solidFill>
                  <a:sysClr val="windowText" lastClr="000000"/>
                </a:solidFill>
              </a:rPr>
              <a:t>Unutilised Yield @ (1:100 RI)</a:t>
            </a:r>
            <a:endParaRPr lang="en-ZA" sz="1400" dirty="0">
              <a:solidFill>
                <a:sysClr val="windowText" lastClr="000000"/>
              </a:solidFill>
            </a:endParaRPr>
          </a:p>
        </p:txBody>
      </p:sp>
      <p:cxnSp>
        <p:nvCxnSpPr>
          <p:cNvPr id="13" name="Straight Arrow Connector 12"/>
          <p:cNvCxnSpPr>
            <a:stCxn id="12" idx="3"/>
            <a:endCxn id="6" idx="1"/>
          </p:cNvCxnSpPr>
          <p:nvPr/>
        </p:nvCxnSpPr>
        <p:spPr>
          <a:xfrm>
            <a:off x="1944686" y="5601540"/>
            <a:ext cx="265115" cy="152400"/>
          </a:xfrm>
          <a:prstGeom prst="straightConnector1">
            <a:avLst/>
          </a:prstGeom>
          <a:ln w="9525">
            <a:solidFill>
              <a:schemeClr val="tx1">
                <a:alpha val="65000"/>
              </a:schemeClr>
            </a:solidFill>
            <a:prstDash val="sysDot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127474" y="2125795"/>
            <a:ext cx="5119478" cy="461665"/>
          </a:xfrm>
          <a:prstGeom prst="rect">
            <a:avLst/>
          </a:prstGeom>
          <a:solidFill>
            <a:schemeClr val="bg2">
              <a:alpha val="66000"/>
            </a:schemeClr>
          </a:solidFill>
          <a:ln w="6350">
            <a:solidFill>
              <a:schemeClr val="tx1"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>
            <a:defPPr>
              <a:defRPr lang="en-US"/>
            </a:defPPr>
            <a:lvl1pPr indent="0" algn="ctr">
              <a:defRPr sz="1400">
                <a:solidFill>
                  <a:sysClr val="windowText" lastClr="000000"/>
                </a:solidFill>
              </a:defRPr>
            </a:lvl1pPr>
            <a:lvl2pPr indent="0">
              <a:defRPr sz="1100">
                <a:solidFill>
                  <a:schemeClr val="lt1"/>
                </a:solidFill>
              </a:defRPr>
            </a:lvl2pPr>
            <a:lvl3pPr indent="0">
              <a:defRPr sz="1100">
                <a:solidFill>
                  <a:schemeClr val="lt1"/>
                </a:solidFill>
              </a:defRPr>
            </a:lvl3pPr>
            <a:lvl4pPr indent="0">
              <a:defRPr sz="1100">
                <a:solidFill>
                  <a:schemeClr val="lt1"/>
                </a:solidFill>
              </a:defRPr>
            </a:lvl4pPr>
            <a:lvl5pPr indent="0">
              <a:defRPr sz="1100">
                <a:solidFill>
                  <a:schemeClr val="lt1"/>
                </a:solidFill>
              </a:defRPr>
            </a:lvl5pPr>
            <a:lvl6pPr indent="0">
              <a:defRPr sz="1100">
                <a:solidFill>
                  <a:schemeClr val="lt1"/>
                </a:solidFill>
              </a:defRPr>
            </a:lvl6pPr>
            <a:lvl7pPr indent="0">
              <a:defRPr sz="1100">
                <a:solidFill>
                  <a:schemeClr val="lt1"/>
                </a:solidFill>
              </a:defRPr>
            </a:lvl7pPr>
            <a:lvl8pPr indent="0">
              <a:defRPr sz="1100">
                <a:solidFill>
                  <a:schemeClr val="lt1"/>
                </a:solidFill>
              </a:defRPr>
            </a:lvl8pPr>
            <a:lvl9pPr indent="0">
              <a:defRPr sz="1100">
                <a:solidFill>
                  <a:schemeClr val="lt1"/>
                </a:solidFill>
              </a:defRPr>
            </a:lvl9pPr>
          </a:lstStyle>
          <a:p>
            <a:r>
              <a:rPr lang="en-GB" sz="2400" dirty="0" err="1"/>
              <a:t>Vygeboom</a:t>
            </a:r>
            <a:r>
              <a:rPr lang="en-GB" sz="2400" dirty="0"/>
              <a:t> </a:t>
            </a:r>
            <a:r>
              <a:rPr lang="en-GB" sz="2400" dirty="0" smtClean="0"/>
              <a:t>and </a:t>
            </a:r>
            <a:r>
              <a:rPr lang="en-GB" sz="2400" dirty="0" err="1" smtClean="0"/>
              <a:t>Nooitgedacht</a:t>
            </a:r>
            <a:r>
              <a:rPr lang="en-GB" sz="2400" dirty="0" smtClean="0"/>
              <a:t> </a:t>
            </a:r>
            <a:r>
              <a:rPr lang="en-GB" sz="2400" dirty="0"/>
              <a:t>reservoirs</a:t>
            </a:r>
          </a:p>
        </p:txBody>
      </p:sp>
    </p:spTree>
    <p:extLst>
      <p:ext uri="{BB962C8B-B14F-4D97-AF65-F5344CB8AC3E}">
        <p14:creationId xmlns:p14="http://schemas.microsoft.com/office/powerpoint/2010/main" val="352754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2800" cap="none" dirty="0">
                <a:solidFill>
                  <a:schemeClr val="accent3">
                    <a:lumMod val="75000"/>
                  </a:schemeClr>
                </a:solidFill>
              </a:rPr>
              <a:t>Storage </a:t>
            </a:r>
            <a:r>
              <a:rPr lang="en-GB" sz="2800" cap="none" dirty="0" smtClean="0">
                <a:solidFill>
                  <a:schemeClr val="accent3">
                    <a:lumMod val="75000"/>
                  </a:schemeClr>
                </a:solidFill>
              </a:rPr>
              <a:t>Projection Bloemhof Dam </a:t>
            </a:r>
            <a:br>
              <a:rPr lang="en-GB" sz="2800" cap="none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cap="none" dirty="0" smtClean="0">
                <a:solidFill>
                  <a:schemeClr val="accent3">
                    <a:lumMod val="75000"/>
                  </a:schemeClr>
                </a:solidFill>
              </a:rPr>
              <a:t>(Risk analysis AOA June 2017)</a:t>
            </a:r>
            <a:endParaRPr lang="en-GB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086297"/>
            <a:ext cx="9144000" cy="5051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 bwMode="auto">
          <a:xfrm>
            <a:off x="3488928" y="3178629"/>
            <a:ext cx="2166144" cy="1117600"/>
          </a:xfrm>
          <a:prstGeom prst="rect">
            <a:avLst/>
          </a:prstGeom>
          <a:solidFill>
            <a:schemeClr val="bg2">
              <a:alpha val="81000"/>
            </a:schemeClr>
          </a:solidFill>
          <a:ln w="6350">
            <a:solidFill>
              <a:schemeClr val="tx1"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ZA" sz="1600" dirty="0" smtClean="0">
                <a:solidFill>
                  <a:sysClr val="windowText" lastClr="000000"/>
                </a:solidFill>
              </a:rPr>
              <a:t>Unutilised storage due to dilution releases from Vaal Dam and return flows</a:t>
            </a:r>
            <a:endParaRPr lang="en-ZA" sz="1600" dirty="0">
              <a:solidFill>
                <a:sysClr val="windowText" lastClr="00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822450" y="3640975"/>
            <a:ext cx="0" cy="168424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1"/>
          </p:cNvCxnSpPr>
          <p:nvPr/>
        </p:nvCxnSpPr>
        <p:spPr>
          <a:xfrm flipH="1">
            <a:off x="1822450" y="3737429"/>
            <a:ext cx="1666478" cy="745670"/>
          </a:xfrm>
          <a:prstGeom prst="straightConnector1">
            <a:avLst/>
          </a:prstGeom>
          <a:ln w="9525">
            <a:solidFill>
              <a:schemeClr val="tx1">
                <a:alpha val="65000"/>
              </a:schemeClr>
            </a:solidFill>
            <a:prstDash val="sysDot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5238" y="5339033"/>
            <a:ext cx="8211669" cy="0"/>
          </a:xfrm>
          <a:prstGeom prst="line">
            <a:avLst/>
          </a:prstGeom>
          <a:solidFill>
            <a:schemeClr val="accent2"/>
          </a:solidFill>
          <a:ln w="28575">
            <a:solidFill>
              <a:schemeClr val="accent2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sp>
        <p:nvSpPr>
          <p:cNvPr id="14" name="Rectangle 13"/>
          <p:cNvSpPr/>
          <p:nvPr/>
        </p:nvSpPr>
        <p:spPr bwMode="auto">
          <a:xfrm>
            <a:off x="685238" y="5017446"/>
            <a:ext cx="478401" cy="307777"/>
          </a:xfrm>
          <a:prstGeom prst="rect">
            <a:avLst/>
          </a:prstGeom>
          <a:solidFill>
            <a:schemeClr val="bg2">
              <a:alpha val="66000"/>
            </a:schemeClr>
          </a:solidFill>
          <a:ln w="6350">
            <a:solidFill>
              <a:schemeClr val="tx1"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ZA" sz="1400" dirty="0" err="1" smtClean="0">
                <a:solidFill>
                  <a:sysClr val="windowText" lastClr="000000"/>
                </a:solidFill>
              </a:rPr>
              <a:t>DSV</a:t>
            </a:r>
            <a:endParaRPr lang="en-ZA" sz="1400" dirty="0">
              <a:solidFill>
                <a:sysClr val="windowText" lastClr="000000"/>
              </a:solidFill>
            </a:endParaRPr>
          </a:p>
        </p:txBody>
      </p:sp>
      <p:sp>
        <p:nvSpPr>
          <p:cNvPr id="21" name="Up Arrow 20"/>
          <p:cNvSpPr/>
          <p:nvPr/>
        </p:nvSpPr>
        <p:spPr>
          <a:xfrm>
            <a:off x="3416348" y="5575293"/>
            <a:ext cx="388938" cy="59221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/>
          </a:p>
        </p:txBody>
      </p:sp>
      <p:sp>
        <p:nvSpPr>
          <p:cNvPr id="22" name="Rectangle 21"/>
          <p:cNvSpPr/>
          <p:nvPr/>
        </p:nvSpPr>
        <p:spPr>
          <a:xfrm>
            <a:off x="485775" y="5859734"/>
            <a:ext cx="1962150" cy="2756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 bwMode="auto">
          <a:xfrm>
            <a:off x="374733" y="5859734"/>
            <a:ext cx="2745495" cy="307777"/>
          </a:xfrm>
          <a:prstGeom prst="rect">
            <a:avLst/>
          </a:prstGeom>
          <a:solidFill>
            <a:schemeClr val="bg2">
              <a:alpha val="66000"/>
            </a:schemeClr>
          </a:solidFill>
          <a:ln w="6350">
            <a:solidFill>
              <a:schemeClr val="tx1"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/>
            <a:r>
              <a:rPr lang="en-ZA" sz="1400" dirty="0">
                <a:solidFill>
                  <a:sysClr val="windowText" lastClr="000000"/>
                </a:solidFill>
              </a:rPr>
              <a:t>Desalination of </a:t>
            </a:r>
            <a:r>
              <a:rPr lang="en-ZA" sz="1400" dirty="0" smtClean="0">
                <a:solidFill>
                  <a:sysClr val="windowText" lastClr="000000"/>
                </a:solidFill>
              </a:rPr>
              <a:t>AMD January </a:t>
            </a:r>
            <a:r>
              <a:rPr lang="en-ZA" sz="1400" dirty="0">
                <a:solidFill>
                  <a:sysClr val="windowText" lastClr="000000"/>
                </a:solidFill>
              </a:rPr>
              <a:t>2022 </a:t>
            </a:r>
          </a:p>
        </p:txBody>
      </p:sp>
      <p:cxnSp>
        <p:nvCxnSpPr>
          <p:cNvPr id="16" name="Straight Arrow Connector 15"/>
          <p:cNvCxnSpPr>
            <a:stCxn id="15" idx="3"/>
          </p:cNvCxnSpPr>
          <p:nvPr/>
        </p:nvCxnSpPr>
        <p:spPr>
          <a:xfrm flipV="1">
            <a:off x="3120228" y="5871402"/>
            <a:ext cx="489775" cy="142221"/>
          </a:xfrm>
          <a:prstGeom prst="straightConnector1">
            <a:avLst/>
          </a:prstGeom>
          <a:ln w="9525">
            <a:solidFill>
              <a:schemeClr val="tx1">
                <a:alpha val="65000"/>
              </a:schemeClr>
            </a:solidFill>
            <a:prstDash val="sysDot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73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351" y="2003016"/>
            <a:ext cx="6986959" cy="4415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-45865" y="-40177"/>
            <a:ext cx="9144000" cy="98488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00" b="1" dirty="0" smtClean="0">
                <a:solidFill>
                  <a:srgbClr val="A4B16F"/>
                </a:solidFill>
                <a:latin typeface="Calibri"/>
              </a:rPr>
              <a:t>Risk of </a:t>
            </a:r>
            <a:r>
              <a:rPr lang="en-US" sz="3800" b="1" dirty="0">
                <a:solidFill>
                  <a:srgbClr val="A4B16F"/>
                </a:solidFill>
                <a:latin typeface="Calibri"/>
              </a:rPr>
              <a:t>D</a:t>
            </a:r>
            <a:r>
              <a:rPr lang="en-US" sz="3800" b="1" dirty="0" smtClean="0">
                <a:solidFill>
                  <a:srgbClr val="A4B16F"/>
                </a:solidFill>
                <a:latin typeface="Calibri"/>
              </a:rPr>
              <a:t>rought Restrictions </a:t>
            </a:r>
          </a:p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Calibri"/>
              </a:rPr>
              <a:t>(NB: Needs adjustments for unused storage in Komati and </a:t>
            </a:r>
            <a:r>
              <a:rPr lang="en-US" sz="2000" b="1" dirty="0" err="1" smtClean="0">
                <a:solidFill>
                  <a:srgbClr val="FF0000"/>
                </a:solidFill>
                <a:latin typeface="Calibri"/>
              </a:rPr>
              <a:t>Bloemhof</a:t>
            </a:r>
            <a:r>
              <a:rPr lang="en-US" sz="2000" b="1" dirty="0" smtClean="0">
                <a:solidFill>
                  <a:srgbClr val="FF0000"/>
                </a:solidFill>
                <a:latin typeface="Calibri"/>
              </a:rPr>
              <a:t> dams)</a:t>
            </a:r>
            <a:endParaRPr lang="en-US" b="1" dirty="0" smtClean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69636" name="AutoShape 24"/>
          <p:cNvSpPr>
            <a:spLocks noChangeAspect="1" noChangeArrowheads="1"/>
          </p:cNvSpPr>
          <p:nvPr/>
        </p:nvSpPr>
        <p:spPr bwMode="auto">
          <a:xfrm>
            <a:off x="8361363" y="762000"/>
            <a:ext cx="903287" cy="536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ZA" altLang="en-US">
              <a:solidFill>
                <a:prstClr val="black"/>
              </a:solidFill>
            </a:endParaRPr>
          </a:p>
        </p:txBody>
      </p:sp>
      <p:pic>
        <p:nvPicPr>
          <p:cNvPr id="6963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8482" y="2155767"/>
            <a:ext cx="903288" cy="4109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8" name="AutoShape 24"/>
          <p:cNvSpPr>
            <a:spLocks noChangeAspect="1" noChangeArrowheads="1"/>
          </p:cNvSpPr>
          <p:nvPr/>
        </p:nvSpPr>
        <p:spPr bwMode="auto">
          <a:xfrm>
            <a:off x="7908925" y="747713"/>
            <a:ext cx="903288" cy="536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ZA" altLang="en-US">
              <a:solidFill>
                <a:prstClr val="black"/>
              </a:solidFill>
            </a:endParaRPr>
          </a:p>
        </p:txBody>
      </p:sp>
      <p:sp>
        <p:nvSpPr>
          <p:cNvPr id="23" name="TextBox 26"/>
          <p:cNvSpPr txBox="1">
            <a:spLocks noChangeArrowheads="1"/>
          </p:cNvSpPr>
          <p:nvPr/>
        </p:nvSpPr>
        <p:spPr bwMode="auto">
          <a:xfrm>
            <a:off x="3634404" y="2806534"/>
            <a:ext cx="720725" cy="276225"/>
          </a:xfrm>
          <a:prstGeom prst="rect">
            <a:avLst/>
          </a:prstGeom>
          <a:solidFill>
            <a:schemeClr val="bg1">
              <a:alpha val="62000"/>
            </a:schemeClr>
          </a:solidFill>
          <a:ln w="3175">
            <a:solidFill>
              <a:schemeClr val="accent5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9pPr>
          </a:lstStyle>
          <a:p>
            <a:pPr algn="ctr" defTabSz="457200">
              <a:defRPr/>
            </a:pPr>
            <a:r>
              <a:rPr lang="en-US" sz="1200" b="1" dirty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0</a:t>
            </a:r>
            <a:r>
              <a:rPr lang="en-US" sz="1200" b="1" dirty="0" smtClean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.5 </a:t>
            </a:r>
            <a:r>
              <a:rPr lang="en-US" sz="1200" b="1" dirty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%</a:t>
            </a:r>
            <a:endParaRPr lang="en-ZA" sz="1200" b="1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cxnSp>
        <p:nvCxnSpPr>
          <p:cNvPr id="24" name="Straight Arrow Connector 23"/>
          <p:cNvCxnSpPr>
            <a:stCxn id="23" idx="2"/>
          </p:cNvCxnSpPr>
          <p:nvPr/>
        </p:nvCxnSpPr>
        <p:spPr>
          <a:xfrm>
            <a:off x="3994767" y="3082759"/>
            <a:ext cx="627064" cy="547545"/>
          </a:xfrm>
          <a:prstGeom prst="straightConnector1">
            <a:avLst/>
          </a:prstGeom>
          <a:ln w="3175">
            <a:solidFill>
              <a:schemeClr val="tx1">
                <a:alpha val="52000"/>
              </a:schemeClr>
            </a:solidFill>
            <a:tailEnd type="oval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5" name="TextBox 28"/>
          <p:cNvSpPr txBox="1">
            <a:spLocks noChangeArrowheads="1"/>
          </p:cNvSpPr>
          <p:nvPr/>
        </p:nvSpPr>
        <p:spPr bwMode="auto">
          <a:xfrm>
            <a:off x="2593376" y="3028376"/>
            <a:ext cx="741362" cy="276225"/>
          </a:xfrm>
          <a:prstGeom prst="rect">
            <a:avLst/>
          </a:prstGeom>
          <a:solidFill>
            <a:schemeClr val="bg1">
              <a:alpha val="62000"/>
            </a:schemeClr>
          </a:solidFill>
          <a:ln w="3175">
            <a:solidFill>
              <a:schemeClr val="accent5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9pPr>
          </a:lstStyle>
          <a:p>
            <a:pPr algn="ctr" defTabSz="457200">
              <a:defRPr/>
            </a:pPr>
            <a:r>
              <a:rPr lang="en-US" sz="1200" b="1" dirty="0" smtClean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min </a:t>
            </a:r>
            <a:r>
              <a:rPr lang="en-US" sz="1200" b="1" dirty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%</a:t>
            </a:r>
            <a:endParaRPr lang="en-ZA" sz="1200" b="1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286320" y="3252552"/>
            <a:ext cx="533399" cy="207961"/>
          </a:xfrm>
          <a:prstGeom prst="straightConnector1">
            <a:avLst/>
          </a:prstGeom>
          <a:ln w="3175">
            <a:solidFill>
              <a:schemeClr val="tx1">
                <a:alpha val="52000"/>
              </a:schemeClr>
            </a:solidFill>
            <a:tailEnd type="oval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73056" y="4312224"/>
            <a:ext cx="1004753" cy="2254250"/>
            <a:chOff x="3878531" y="2001316"/>
            <a:chExt cx="938212" cy="2254250"/>
          </a:xfrm>
          <a:solidFill>
            <a:schemeClr val="bg1"/>
          </a:solidFill>
        </p:grpSpPr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3878531" y="2001316"/>
              <a:ext cx="938212" cy="225425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Arial" charset="0"/>
                </a:defRPr>
              </a:lvl9pPr>
            </a:lstStyle>
            <a:p>
              <a:pPr defTabSz="457200">
                <a:defRPr/>
              </a:pPr>
              <a:endParaRPr lang="en-US" sz="1200">
                <a:solidFill>
                  <a:srgbClr val="1F497D"/>
                </a:solidFill>
                <a:cs typeface="Arial" pitchFamily="34" charset="0"/>
              </a:endParaRP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4355976" y="2060848"/>
              <a:ext cx="452788" cy="2135187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2"/>
                  </a:solidFill>
                  <a:latin typeface="Tahoma" pitchFamily="34" charset="0"/>
                  <a:ea typeface="+mn-ea"/>
                  <a:cs typeface="Arial" charset="0"/>
                </a:defRPr>
              </a:lvl9pPr>
            </a:lstStyle>
            <a:p>
              <a:pPr defTabSz="457200">
                <a:lnSpc>
                  <a:spcPct val="70000"/>
                </a:lnSpc>
                <a:defRPr/>
              </a:pPr>
              <a: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  <a:t>Min %</a:t>
              </a:r>
              <a:b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  <a:t/>
              </a:r>
              <a:b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  <a:t>0.5 %</a:t>
              </a:r>
              <a:b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  <a:t/>
              </a:r>
              <a:b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  <a:t>1.0 %</a:t>
              </a:r>
              <a:b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  <a:t/>
              </a:r>
              <a:b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  <a:t/>
              </a:r>
              <a:b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  <a:t/>
              </a:r>
              <a:b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  <a:t>5.0 %</a:t>
              </a:r>
              <a:b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  <a:t/>
              </a:r>
              <a:b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  <a:t>25 %</a:t>
              </a:r>
              <a:b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  <a:t/>
              </a:r>
              <a:b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  <a:t>50 %</a:t>
              </a:r>
              <a:b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  <a:t/>
              </a:r>
              <a:b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  <a:t>75 %</a:t>
              </a:r>
              <a:b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  <a:t/>
              </a:r>
              <a:b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  <a:t>95 %</a:t>
              </a:r>
              <a:b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  <a:t/>
              </a:r>
              <a:b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</a:br>
              <a:endParaRPr lang="en-GB" sz="800" dirty="0">
                <a:solidFill>
                  <a:srgbClr val="1F497D"/>
                </a:solidFill>
                <a:latin typeface="Calibri" pitchFamily="34" charset="0"/>
                <a:cs typeface="Calibri" pitchFamily="34" charset="0"/>
              </a:endParaRPr>
            </a:p>
            <a:p>
              <a:pPr defTabSz="457200">
                <a:lnSpc>
                  <a:spcPct val="70000"/>
                </a:lnSpc>
                <a:defRPr/>
              </a:pPr>
              <a: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  <a:t/>
              </a:r>
              <a:b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  <a:t>99 %</a:t>
              </a:r>
              <a:b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  <a:t/>
              </a:r>
              <a:b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  <a:t>99.5 %</a:t>
              </a:r>
              <a:b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  <a:t/>
              </a:r>
              <a:b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en-GB" sz="800" dirty="0">
                  <a:solidFill>
                    <a:srgbClr val="1F497D"/>
                  </a:solidFill>
                  <a:latin typeface="Calibri" pitchFamily="34" charset="0"/>
                  <a:cs typeface="Calibri" pitchFamily="34" charset="0"/>
                </a:rPr>
                <a:t>Max %</a:t>
              </a:r>
            </a:p>
          </p:txBody>
        </p:sp>
        <p:grpSp>
          <p:nvGrpSpPr>
            <p:cNvPr id="3" name="Group 31"/>
            <p:cNvGrpSpPr>
              <a:grpSpLocks/>
            </p:cNvGrpSpPr>
            <p:nvPr/>
          </p:nvGrpSpPr>
          <p:grpSpPr bwMode="auto">
            <a:xfrm>
              <a:off x="3981326" y="2135459"/>
              <a:ext cx="312738" cy="2014537"/>
              <a:chOff x="3504" y="1632"/>
              <a:chExt cx="336" cy="1631"/>
            </a:xfrm>
            <a:grpFill/>
          </p:grpSpPr>
          <p:sp>
            <p:nvSpPr>
              <p:cNvPr id="33" name="Rectangle 32"/>
              <p:cNvSpPr>
                <a:spLocks noChangeArrowheads="1"/>
              </p:cNvSpPr>
              <p:nvPr/>
            </p:nvSpPr>
            <p:spPr bwMode="auto">
              <a:xfrm>
                <a:off x="3504" y="2312"/>
                <a:ext cx="336" cy="136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en-GB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9pPr>
              </a:lstStyle>
              <a:p>
                <a:pPr defTabSz="457200">
                  <a:defRPr/>
                </a:pPr>
                <a:endParaRPr lang="en-US" sz="1200">
                  <a:solidFill>
                    <a:srgbClr val="1F497D"/>
                  </a:solidFill>
                  <a:cs typeface="Arial" pitchFamily="34" charset="0"/>
                </a:endParaRPr>
              </a:p>
            </p:txBody>
          </p:sp>
          <p:sp>
            <p:nvSpPr>
              <p:cNvPr id="34" name="Line 26"/>
              <p:cNvSpPr>
                <a:spLocks noChangeShapeType="1"/>
              </p:cNvSpPr>
              <p:nvPr/>
            </p:nvSpPr>
            <p:spPr bwMode="auto">
              <a:xfrm>
                <a:off x="3504" y="2176"/>
                <a:ext cx="336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en-GB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9pPr>
              </a:lstStyle>
              <a:p>
                <a:pPr defTabSz="457200">
                  <a:defRPr/>
                </a:pPr>
                <a:endParaRPr lang="en-ZA">
                  <a:solidFill>
                    <a:srgbClr val="1F497D"/>
                  </a:solidFill>
                  <a:cs typeface="Arial" pitchFamily="34" charset="0"/>
                </a:endParaRPr>
              </a:p>
            </p:txBody>
          </p:sp>
          <p:sp>
            <p:nvSpPr>
              <p:cNvPr id="35" name="Line 27"/>
              <p:cNvSpPr>
                <a:spLocks noChangeShapeType="1"/>
              </p:cNvSpPr>
              <p:nvPr/>
            </p:nvSpPr>
            <p:spPr bwMode="auto">
              <a:xfrm>
                <a:off x="3504" y="1904"/>
                <a:ext cx="336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>
                <a:defPPr>
                  <a:defRPr lang="en-GB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9pPr>
              </a:lstStyle>
              <a:p>
                <a:pPr defTabSz="457200">
                  <a:defRPr/>
                </a:pPr>
                <a:endParaRPr lang="en-ZA">
                  <a:solidFill>
                    <a:srgbClr val="1F497D"/>
                  </a:solidFill>
                  <a:cs typeface="Arial" pitchFamily="34" charset="0"/>
                </a:endParaRPr>
              </a:p>
            </p:txBody>
          </p:sp>
          <p:sp>
            <p:nvSpPr>
              <p:cNvPr id="36" name="Line 28"/>
              <p:cNvSpPr>
                <a:spLocks noChangeShapeType="1"/>
              </p:cNvSpPr>
              <p:nvPr/>
            </p:nvSpPr>
            <p:spPr bwMode="auto">
              <a:xfrm>
                <a:off x="3504" y="1768"/>
                <a:ext cx="336" cy="0"/>
              </a:xfrm>
              <a:prstGeom prst="line">
                <a:avLst/>
              </a:prstGeom>
              <a:grpFill/>
              <a:ln w="19050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>
                <a:defPPr>
                  <a:defRPr lang="en-GB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9pPr>
              </a:lstStyle>
              <a:p>
                <a:pPr defTabSz="457200">
                  <a:defRPr/>
                </a:pPr>
                <a:endParaRPr lang="en-ZA">
                  <a:solidFill>
                    <a:srgbClr val="1F497D"/>
                  </a:solidFill>
                  <a:cs typeface="Arial" pitchFamily="34" charset="0"/>
                </a:endParaRPr>
              </a:p>
            </p:txBody>
          </p:sp>
          <p:sp>
            <p:nvSpPr>
              <p:cNvPr id="37" name="Line 29"/>
              <p:cNvSpPr>
                <a:spLocks noChangeShapeType="1"/>
              </p:cNvSpPr>
              <p:nvPr/>
            </p:nvSpPr>
            <p:spPr bwMode="auto">
              <a:xfrm>
                <a:off x="3504" y="1632"/>
                <a:ext cx="336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en-GB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9pPr>
              </a:lstStyle>
              <a:p>
                <a:pPr defTabSz="457200">
                  <a:defRPr/>
                </a:pPr>
                <a:endParaRPr lang="en-ZA">
                  <a:solidFill>
                    <a:srgbClr val="1F497D"/>
                  </a:solidFill>
                  <a:cs typeface="Arial" pitchFamily="34" charset="0"/>
                </a:endParaRPr>
              </a:p>
            </p:txBody>
          </p:sp>
          <p:sp>
            <p:nvSpPr>
              <p:cNvPr id="38" name="Line 30"/>
              <p:cNvSpPr>
                <a:spLocks noChangeShapeType="1"/>
              </p:cNvSpPr>
              <p:nvPr/>
            </p:nvSpPr>
            <p:spPr bwMode="auto">
              <a:xfrm flipV="1">
                <a:off x="3672" y="2176"/>
                <a:ext cx="0" cy="136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en-GB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9pPr>
              </a:lstStyle>
              <a:p>
                <a:pPr defTabSz="457200">
                  <a:defRPr/>
                </a:pPr>
                <a:endParaRPr lang="en-ZA">
                  <a:solidFill>
                    <a:srgbClr val="1F497D"/>
                  </a:solidFill>
                  <a:cs typeface="Arial" pitchFamily="34" charset="0"/>
                </a:endParaRPr>
              </a:p>
            </p:txBody>
          </p:sp>
          <p:sp>
            <p:nvSpPr>
              <p:cNvPr id="39" name="Rectangle 38"/>
              <p:cNvSpPr>
                <a:spLocks noChangeArrowheads="1"/>
              </p:cNvSpPr>
              <p:nvPr/>
            </p:nvSpPr>
            <p:spPr bwMode="auto">
              <a:xfrm rot="10800000">
                <a:off x="3504" y="2447"/>
                <a:ext cx="336" cy="136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en-GB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9pPr>
              </a:lstStyle>
              <a:p>
                <a:pPr defTabSz="457200">
                  <a:defRPr/>
                </a:pPr>
                <a:endParaRPr lang="en-US" sz="1200">
                  <a:solidFill>
                    <a:srgbClr val="1F497D"/>
                  </a:solidFill>
                  <a:cs typeface="Arial" pitchFamily="34" charset="0"/>
                </a:endParaRPr>
              </a:p>
            </p:txBody>
          </p:sp>
          <p:sp>
            <p:nvSpPr>
              <p:cNvPr id="40" name="Line 32"/>
              <p:cNvSpPr>
                <a:spLocks noChangeShapeType="1"/>
              </p:cNvSpPr>
              <p:nvPr/>
            </p:nvSpPr>
            <p:spPr bwMode="auto">
              <a:xfrm rot="10800000">
                <a:off x="3504" y="2719"/>
                <a:ext cx="336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en-GB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9pPr>
              </a:lstStyle>
              <a:p>
                <a:pPr defTabSz="457200">
                  <a:defRPr/>
                </a:pPr>
                <a:endParaRPr lang="en-ZA">
                  <a:solidFill>
                    <a:srgbClr val="1F497D"/>
                  </a:solidFill>
                  <a:cs typeface="Arial" pitchFamily="34" charset="0"/>
                </a:endParaRPr>
              </a:p>
            </p:txBody>
          </p:sp>
          <p:sp>
            <p:nvSpPr>
              <p:cNvPr id="41" name="Line 33"/>
              <p:cNvSpPr>
                <a:spLocks noChangeShapeType="1"/>
              </p:cNvSpPr>
              <p:nvPr/>
            </p:nvSpPr>
            <p:spPr bwMode="auto">
              <a:xfrm rot="10800000">
                <a:off x="3504" y="2991"/>
                <a:ext cx="336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>
                <a:defPPr>
                  <a:defRPr lang="en-GB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9pPr>
              </a:lstStyle>
              <a:p>
                <a:pPr defTabSz="457200">
                  <a:defRPr/>
                </a:pPr>
                <a:endParaRPr lang="en-ZA">
                  <a:solidFill>
                    <a:srgbClr val="1F497D"/>
                  </a:solidFill>
                  <a:cs typeface="Arial" pitchFamily="34" charset="0"/>
                </a:endParaRPr>
              </a:p>
            </p:txBody>
          </p:sp>
          <p:sp>
            <p:nvSpPr>
              <p:cNvPr id="42" name="Line 34"/>
              <p:cNvSpPr>
                <a:spLocks noChangeShapeType="1"/>
              </p:cNvSpPr>
              <p:nvPr/>
            </p:nvSpPr>
            <p:spPr bwMode="auto">
              <a:xfrm rot="10800000">
                <a:off x="3504" y="3127"/>
                <a:ext cx="336" cy="0"/>
              </a:xfrm>
              <a:prstGeom prst="line">
                <a:avLst/>
              </a:prstGeom>
              <a:grpFill/>
              <a:ln w="19050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>
                <a:defPPr>
                  <a:defRPr lang="en-GB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9pPr>
              </a:lstStyle>
              <a:p>
                <a:pPr defTabSz="457200">
                  <a:defRPr/>
                </a:pPr>
                <a:endParaRPr lang="en-ZA">
                  <a:solidFill>
                    <a:srgbClr val="1F497D"/>
                  </a:solidFill>
                  <a:cs typeface="Arial" pitchFamily="34" charset="0"/>
                </a:endParaRPr>
              </a:p>
            </p:txBody>
          </p:sp>
          <p:sp>
            <p:nvSpPr>
              <p:cNvPr id="43" name="Line 35"/>
              <p:cNvSpPr>
                <a:spLocks noChangeShapeType="1"/>
              </p:cNvSpPr>
              <p:nvPr/>
            </p:nvSpPr>
            <p:spPr bwMode="auto">
              <a:xfrm rot="10800000">
                <a:off x="3504" y="3263"/>
                <a:ext cx="336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en-GB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9pPr>
              </a:lstStyle>
              <a:p>
                <a:pPr defTabSz="457200">
                  <a:defRPr/>
                </a:pPr>
                <a:endParaRPr lang="en-ZA">
                  <a:solidFill>
                    <a:srgbClr val="1F497D"/>
                  </a:solidFill>
                  <a:cs typeface="Arial" pitchFamily="34" charset="0"/>
                </a:endParaRPr>
              </a:p>
            </p:txBody>
          </p:sp>
          <p:sp>
            <p:nvSpPr>
              <p:cNvPr id="44" name="Line 36"/>
              <p:cNvSpPr>
                <a:spLocks noChangeShapeType="1"/>
              </p:cNvSpPr>
              <p:nvPr/>
            </p:nvSpPr>
            <p:spPr bwMode="auto">
              <a:xfrm flipV="1">
                <a:off x="3672" y="2584"/>
                <a:ext cx="0" cy="136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en-GB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3000" kern="1200">
                    <a:solidFill>
                      <a:schemeClr val="tx2"/>
                    </a:solidFill>
                    <a:latin typeface="Tahoma" pitchFamily="34" charset="0"/>
                    <a:ea typeface="+mn-ea"/>
                    <a:cs typeface="Arial" charset="0"/>
                  </a:defRPr>
                </a:lvl9pPr>
              </a:lstStyle>
              <a:p>
                <a:pPr defTabSz="457200">
                  <a:defRPr/>
                </a:pPr>
                <a:endParaRPr lang="en-ZA">
                  <a:solidFill>
                    <a:srgbClr val="1F497D"/>
                  </a:solidFill>
                  <a:cs typeface="Arial" pitchFamily="34" charset="0"/>
                </a:endParaRPr>
              </a:p>
            </p:txBody>
          </p:sp>
        </p:grpSp>
      </p:grpSp>
      <p:sp>
        <p:nvSpPr>
          <p:cNvPr id="46" name="TextBox 28"/>
          <p:cNvSpPr txBox="1">
            <a:spLocks noChangeArrowheads="1"/>
          </p:cNvSpPr>
          <p:nvPr/>
        </p:nvSpPr>
        <p:spPr bwMode="auto">
          <a:xfrm>
            <a:off x="3125896" y="2077252"/>
            <a:ext cx="3377187" cy="446892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>
                <a:alpha val="12157"/>
              </a:srgbClr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r" defTabSz="457200">
              <a:defRPr/>
            </a:pPr>
            <a:r>
              <a:rPr lang="en-US" b="1" kern="0" dirty="0">
                <a:solidFill>
                  <a:srgbClr val="FF69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MS PGothic" pitchFamily="34" charset="-128"/>
              </a:rPr>
              <a:t>Violation of </a:t>
            </a:r>
            <a:r>
              <a:rPr lang="en-US" b="1" kern="0" dirty="0" smtClean="0">
                <a:solidFill>
                  <a:srgbClr val="FF69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MS PGothic" pitchFamily="34" charset="-128"/>
              </a:rPr>
              <a:t>Risk </a:t>
            </a:r>
            <a:r>
              <a:rPr lang="en-US" b="1" kern="0" dirty="0">
                <a:solidFill>
                  <a:srgbClr val="FF69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MS PGothic" pitchFamily="34" charset="-128"/>
              </a:rPr>
              <a:t>Criteria</a:t>
            </a:r>
            <a:endParaRPr lang="en-ZA" b="1" kern="0" dirty="0">
              <a:solidFill>
                <a:srgbClr val="FF696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9" name="Down Arrow 8"/>
          <p:cNvSpPr/>
          <p:nvPr/>
        </p:nvSpPr>
        <p:spPr>
          <a:xfrm rot="18761210">
            <a:off x="2605280" y="4347562"/>
            <a:ext cx="201612" cy="515938"/>
          </a:xfrm>
          <a:prstGeom prst="downArrow">
            <a:avLst/>
          </a:prstGeom>
          <a:solidFill>
            <a:srgbClr val="FF0000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ZA" sz="1100">
              <a:solidFill>
                <a:prstClr val="white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898286" y="5549455"/>
            <a:ext cx="251939" cy="318570"/>
          </a:xfrm>
          <a:prstGeom prst="rect">
            <a:avLst/>
          </a:prstGeom>
          <a:solidFill>
            <a:srgbClr val="FF0000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9" name="Rectangle 48"/>
          <p:cNvSpPr/>
          <p:nvPr/>
        </p:nvSpPr>
        <p:spPr bwMode="auto">
          <a:xfrm flipH="1">
            <a:off x="3316419" y="2214746"/>
            <a:ext cx="309562" cy="142875"/>
          </a:xfrm>
          <a:prstGeom prst="rect">
            <a:avLst/>
          </a:prstGeom>
          <a:solidFill>
            <a:srgbClr val="FF0000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ZA"/>
          </a:p>
        </p:txBody>
      </p:sp>
      <p:sp>
        <p:nvSpPr>
          <p:cNvPr id="65" name="Rectangle 64"/>
          <p:cNvSpPr/>
          <p:nvPr/>
        </p:nvSpPr>
        <p:spPr>
          <a:xfrm>
            <a:off x="5286057" y="4805378"/>
            <a:ext cx="278375" cy="1064950"/>
          </a:xfrm>
          <a:prstGeom prst="rect">
            <a:avLst/>
          </a:prstGeom>
          <a:solidFill>
            <a:srgbClr val="FF0000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4815241" y="4847144"/>
            <a:ext cx="274247" cy="1031237"/>
          </a:xfrm>
          <a:prstGeom prst="rect">
            <a:avLst/>
          </a:prstGeom>
          <a:solidFill>
            <a:srgbClr val="FF0000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3367049" y="5320558"/>
            <a:ext cx="272814" cy="544441"/>
          </a:xfrm>
          <a:prstGeom prst="rect">
            <a:avLst/>
          </a:prstGeom>
          <a:solidFill>
            <a:srgbClr val="FF0000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3854765" y="5122031"/>
            <a:ext cx="256845" cy="750710"/>
          </a:xfrm>
          <a:prstGeom prst="rect">
            <a:avLst/>
          </a:prstGeom>
          <a:solidFill>
            <a:srgbClr val="FF0000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4350161" y="4934175"/>
            <a:ext cx="234989" cy="937800"/>
          </a:xfrm>
          <a:prstGeom prst="rect">
            <a:avLst/>
          </a:prstGeom>
          <a:solidFill>
            <a:srgbClr val="FF0000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/>
          </a:p>
        </p:txBody>
      </p:sp>
      <p:sp>
        <p:nvSpPr>
          <p:cNvPr id="21" name="TextBox 28"/>
          <p:cNvSpPr txBox="1">
            <a:spLocks noChangeArrowheads="1"/>
          </p:cNvSpPr>
          <p:nvPr/>
        </p:nvSpPr>
        <p:spPr bwMode="auto">
          <a:xfrm>
            <a:off x="2285310" y="3650702"/>
            <a:ext cx="649288" cy="287338"/>
          </a:xfrm>
          <a:prstGeom prst="rect">
            <a:avLst/>
          </a:prstGeom>
          <a:solidFill>
            <a:schemeClr val="bg1">
              <a:alpha val="53000"/>
            </a:schemeClr>
          </a:solidFill>
          <a:ln w="3175">
            <a:solidFill>
              <a:schemeClr val="accent5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9pPr>
          </a:lstStyle>
          <a:p>
            <a:pPr algn="ctr" defTabSz="457200">
              <a:defRPr/>
            </a:pPr>
            <a:r>
              <a:rPr lang="en-US" sz="1200" b="1" dirty="0" smtClean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1 </a:t>
            </a:r>
            <a:r>
              <a:rPr lang="en-US" sz="1200" b="1" dirty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%</a:t>
            </a:r>
            <a:endParaRPr lang="en-ZA" sz="1200" b="1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cxnSp>
        <p:nvCxnSpPr>
          <p:cNvPr id="22" name="Straight Arrow Connector 21"/>
          <p:cNvCxnSpPr>
            <a:stCxn id="21" idx="2"/>
          </p:cNvCxnSpPr>
          <p:nvPr/>
        </p:nvCxnSpPr>
        <p:spPr>
          <a:xfrm>
            <a:off x="2609954" y="3938040"/>
            <a:ext cx="394855" cy="604225"/>
          </a:xfrm>
          <a:prstGeom prst="straightConnector1">
            <a:avLst/>
          </a:prstGeom>
          <a:ln w="3175">
            <a:solidFill>
              <a:schemeClr val="tx1">
                <a:alpha val="52000"/>
              </a:schemeClr>
            </a:solidFill>
            <a:tailEnd type="oval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7" name="Down Arrow 56"/>
          <p:cNvSpPr/>
          <p:nvPr/>
        </p:nvSpPr>
        <p:spPr>
          <a:xfrm rot="18761210">
            <a:off x="3673479" y="3229415"/>
            <a:ext cx="246789" cy="549982"/>
          </a:xfrm>
          <a:prstGeom prst="downArrow">
            <a:avLst>
              <a:gd name="adj1" fmla="val 45153"/>
              <a:gd name="adj2" fmla="val 50000"/>
            </a:avLst>
          </a:prstGeom>
          <a:solidFill>
            <a:srgbClr val="FF0000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ZA" sz="1100">
              <a:solidFill>
                <a:prstClr val="white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758182" y="4800948"/>
            <a:ext cx="239712" cy="1071354"/>
          </a:xfrm>
          <a:prstGeom prst="rect">
            <a:avLst/>
          </a:prstGeom>
          <a:solidFill>
            <a:srgbClr val="FF0000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6260492" y="4794626"/>
            <a:ext cx="239712" cy="1083252"/>
          </a:xfrm>
          <a:prstGeom prst="rect">
            <a:avLst/>
          </a:prstGeom>
          <a:solidFill>
            <a:srgbClr val="FF0000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5774425" y="4806212"/>
            <a:ext cx="280148" cy="1065093"/>
          </a:xfrm>
          <a:prstGeom prst="rect">
            <a:avLst/>
          </a:prstGeom>
          <a:solidFill>
            <a:srgbClr val="FF0000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7" name="Rectangle 66"/>
          <p:cNvSpPr/>
          <p:nvPr/>
        </p:nvSpPr>
        <p:spPr>
          <a:xfrm>
            <a:off x="7215220" y="4796356"/>
            <a:ext cx="270113" cy="1077313"/>
          </a:xfrm>
          <a:prstGeom prst="rect">
            <a:avLst/>
          </a:prstGeom>
          <a:solidFill>
            <a:srgbClr val="FF0000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7681032" y="4791235"/>
            <a:ext cx="152655" cy="1087356"/>
          </a:xfrm>
          <a:prstGeom prst="rect">
            <a:avLst/>
          </a:prstGeom>
          <a:solidFill>
            <a:srgbClr val="FF0000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3" name="Down Arrow 62"/>
          <p:cNvSpPr/>
          <p:nvPr/>
        </p:nvSpPr>
        <p:spPr>
          <a:xfrm rot="18761210">
            <a:off x="2767119" y="5077665"/>
            <a:ext cx="201612" cy="515938"/>
          </a:xfrm>
          <a:prstGeom prst="downArrow">
            <a:avLst/>
          </a:prstGeom>
          <a:solidFill>
            <a:srgbClr val="FF0000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ZA" sz="1100">
              <a:solidFill>
                <a:prstClr val="white"/>
              </a:solidFill>
            </a:endParaRPr>
          </a:p>
        </p:txBody>
      </p:sp>
      <p:sp>
        <p:nvSpPr>
          <p:cNvPr id="72" name="TextBox 28"/>
          <p:cNvSpPr txBox="1">
            <a:spLocks noChangeArrowheads="1"/>
          </p:cNvSpPr>
          <p:nvPr/>
        </p:nvSpPr>
        <p:spPr bwMode="auto">
          <a:xfrm>
            <a:off x="3730324" y="4295339"/>
            <a:ext cx="649288" cy="287338"/>
          </a:xfrm>
          <a:prstGeom prst="rect">
            <a:avLst/>
          </a:prstGeom>
          <a:solidFill>
            <a:schemeClr val="bg1">
              <a:alpha val="53000"/>
            </a:schemeClr>
          </a:solidFill>
          <a:ln w="3175">
            <a:solidFill>
              <a:schemeClr val="accent5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000" kern="1200">
                <a:solidFill>
                  <a:schemeClr val="tx2"/>
                </a:solidFill>
                <a:latin typeface="Tahoma" pitchFamily="34" charset="0"/>
                <a:ea typeface="+mn-ea"/>
                <a:cs typeface="Arial" charset="0"/>
              </a:defRPr>
            </a:lvl9pPr>
          </a:lstStyle>
          <a:p>
            <a:pPr algn="ctr" defTabSz="457200">
              <a:defRPr/>
            </a:pPr>
            <a:r>
              <a:rPr lang="en-US" sz="1200" b="1" dirty="0" smtClean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5 </a:t>
            </a:r>
            <a:r>
              <a:rPr lang="en-US" sz="1200" b="1" dirty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%</a:t>
            </a:r>
            <a:endParaRPr lang="en-ZA" sz="1200" b="1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cxnSp>
        <p:nvCxnSpPr>
          <p:cNvPr id="73" name="Straight Arrow Connector 72"/>
          <p:cNvCxnSpPr>
            <a:stCxn id="72" idx="2"/>
          </p:cNvCxnSpPr>
          <p:nvPr/>
        </p:nvCxnSpPr>
        <p:spPr>
          <a:xfrm>
            <a:off x="4054968" y="4582677"/>
            <a:ext cx="282335" cy="335377"/>
          </a:xfrm>
          <a:prstGeom prst="straightConnector1">
            <a:avLst/>
          </a:prstGeom>
          <a:ln w="3175">
            <a:solidFill>
              <a:schemeClr val="tx1">
                <a:alpha val="52000"/>
              </a:schemeClr>
            </a:solidFill>
            <a:tailEnd type="oval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" name="Freeform 6"/>
          <p:cNvSpPr/>
          <p:nvPr/>
        </p:nvSpPr>
        <p:spPr>
          <a:xfrm>
            <a:off x="2876204" y="3696392"/>
            <a:ext cx="4965469" cy="1104556"/>
          </a:xfrm>
          <a:custGeom>
            <a:avLst/>
            <a:gdLst>
              <a:gd name="connsiteX0" fmla="*/ 0 w 4965469"/>
              <a:gd name="connsiteY0" fmla="*/ 1152698 h 1163782"/>
              <a:gd name="connsiteX1" fmla="*/ 166254 w 4965469"/>
              <a:gd name="connsiteY1" fmla="*/ 903316 h 1163782"/>
              <a:gd name="connsiteX2" fmla="*/ 637309 w 4965469"/>
              <a:gd name="connsiteY2" fmla="*/ 459971 h 1163782"/>
              <a:gd name="connsiteX3" fmla="*/ 1119447 w 4965469"/>
              <a:gd name="connsiteY3" fmla="*/ 426720 h 1163782"/>
              <a:gd name="connsiteX4" fmla="*/ 1601585 w 4965469"/>
              <a:gd name="connsiteY4" fmla="*/ 72044 h 1163782"/>
              <a:gd name="connsiteX5" fmla="*/ 2571403 w 4965469"/>
              <a:gd name="connsiteY5" fmla="*/ 387927 h 1163782"/>
              <a:gd name="connsiteX6" fmla="*/ 3009207 w 4965469"/>
              <a:gd name="connsiteY6" fmla="*/ 210589 h 1163782"/>
              <a:gd name="connsiteX7" fmla="*/ 3530138 w 4965469"/>
              <a:gd name="connsiteY7" fmla="*/ 160713 h 1163782"/>
              <a:gd name="connsiteX8" fmla="*/ 4012276 w 4965469"/>
              <a:gd name="connsiteY8" fmla="*/ 5542 h 1163782"/>
              <a:gd name="connsiteX9" fmla="*/ 4477789 w 4965469"/>
              <a:gd name="connsiteY9" fmla="*/ 16626 h 1163782"/>
              <a:gd name="connsiteX10" fmla="*/ 4959927 w 4965469"/>
              <a:gd name="connsiteY10" fmla="*/ 0 h 1163782"/>
              <a:gd name="connsiteX11" fmla="*/ 4965469 w 4965469"/>
              <a:gd name="connsiteY11" fmla="*/ 1163782 h 1163782"/>
              <a:gd name="connsiteX12" fmla="*/ 0 w 4965469"/>
              <a:gd name="connsiteY12" fmla="*/ 1152698 h 1163782"/>
              <a:gd name="connsiteX0" fmla="*/ 0 w 4965469"/>
              <a:gd name="connsiteY0" fmla="*/ 1152698 h 1163782"/>
              <a:gd name="connsiteX1" fmla="*/ 166254 w 4965469"/>
              <a:gd name="connsiteY1" fmla="*/ 903316 h 1163782"/>
              <a:gd name="connsiteX2" fmla="*/ 637309 w 4965469"/>
              <a:gd name="connsiteY2" fmla="*/ 459971 h 1163782"/>
              <a:gd name="connsiteX3" fmla="*/ 1119447 w 4965469"/>
              <a:gd name="connsiteY3" fmla="*/ 426720 h 1163782"/>
              <a:gd name="connsiteX4" fmla="*/ 1601585 w 4965469"/>
              <a:gd name="connsiteY4" fmla="*/ 72044 h 1163782"/>
              <a:gd name="connsiteX5" fmla="*/ 2571403 w 4965469"/>
              <a:gd name="connsiteY5" fmla="*/ 387927 h 1163782"/>
              <a:gd name="connsiteX6" fmla="*/ 3009207 w 4965469"/>
              <a:gd name="connsiteY6" fmla="*/ 210589 h 1163782"/>
              <a:gd name="connsiteX7" fmla="*/ 3530138 w 4965469"/>
              <a:gd name="connsiteY7" fmla="*/ 160713 h 1163782"/>
              <a:gd name="connsiteX8" fmla="*/ 3745576 w 4965469"/>
              <a:gd name="connsiteY8" fmla="*/ 91267 h 1163782"/>
              <a:gd name="connsiteX9" fmla="*/ 4477789 w 4965469"/>
              <a:gd name="connsiteY9" fmla="*/ 16626 h 1163782"/>
              <a:gd name="connsiteX10" fmla="*/ 4959927 w 4965469"/>
              <a:gd name="connsiteY10" fmla="*/ 0 h 1163782"/>
              <a:gd name="connsiteX11" fmla="*/ 4965469 w 4965469"/>
              <a:gd name="connsiteY11" fmla="*/ 1163782 h 1163782"/>
              <a:gd name="connsiteX12" fmla="*/ 0 w 4965469"/>
              <a:gd name="connsiteY12" fmla="*/ 1152698 h 1163782"/>
              <a:gd name="connsiteX0" fmla="*/ 0 w 4965469"/>
              <a:gd name="connsiteY0" fmla="*/ 1152698 h 1163782"/>
              <a:gd name="connsiteX1" fmla="*/ 166254 w 4965469"/>
              <a:gd name="connsiteY1" fmla="*/ 903316 h 1163782"/>
              <a:gd name="connsiteX2" fmla="*/ 637309 w 4965469"/>
              <a:gd name="connsiteY2" fmla="*/ 459971 h 1163782"/>
              <a:gd name="connsiteX3" fmla="*/ 1119447 w 4965469"/>
              <a:gd name="connsiteY3" fmla="*/ 426720 h 1163782"/>
              <a:gd name="connsiteX4" fmla="*/ 1601585 w 4965469"/>
              <a:gd name="connsiteY4" fmla="*/ 72044 h 1163782"/>
              <a:gd name="connsiteX5" fmla="*/ 2571403 w 4965469"/>
              <a:gd name="connsiteY5" fmla="*/ 387927 h 1163782"/>
              <a:gd name="connsiteX6" fmla="*/ 3009207 w 4965469"/>
              <a:gd name="connsiteY6" fmla="*/ 210589 h 1163782"/>
              <a:gd name="connsiteX7" fmla="*/ 3530138 w 4965469"/>
              <a:gd name="connsiteY7" fmla="*/ 160713 h 1163782"/>
              <a:gd name="connsiteX8" fmla="*/ 3745576 w 4965469"/>
              <a:gd name="connsiteY8" fmla="*/ 91267 h 1163782"/>
              <a:gd name="connsiteX9" fmla="*/ 4477789 w 4965469"/>
              <a:gd name="connsiteY9" fmla="*/ 92826 h 1163782"/>
              <a:gd name="connsiteX10" fmla="*/ 4959927 w 4965469"/>
              <a:gd name="connsiteY10" fmla="*/ 0 h 1163782"/>
              <a:gd name="connsiteX11" fmla="*/ 4965469 w 4965469"/>
              <a:gd name="connsiteY11" fmla="*/ 1163782 h 1163782"/>
              <a:gd name="connsiteX12" fmla="*/ 0 w 4965469"/>
              <a:gd name="connsiteY12" fmla="*/ 1152698 h 1163782"/>
              <a:gd name="connsiteX0" fmla="*/ 0 w 4965469"/>
              <a:gd name="connsiteY0" fmla="*/ 1080654 h 1091738"/>
              <a:gd name="connsiteX1" fmla="*/ 166254 w 4965469"/>
              <a:gd name="connsiteY1" fmla="*/ 831272 h 1091738"/>
              <a:gd name="connsiteX2" fmla="*/ 637309 w 4965469"/>
              <a:gd name="connsiteY2" fmla="*/ 387927 h 1091738"/>
              <a:gd name="connsiteX3" fmla="*/ 1119447 w 4965469"/>
              <a:gd name="connsiteY3" fmla="*/ 354676 h 1091738"/>
              <a:gd name="connsiteX4" fmla="*/ 1601585 w 4965469"/>
              <a:gd name="connsiteY4" fmla="*/ 0 h 1091738"/>
              <a:gd name="connsiteX5" fmla="*/ 2571403 w 4965469"/>
              <a:gd name="connsiteY5" fmla="*/ 315883 h 1091738"/>
              <a:gd name="connsiteX6" fmla="*/ 3009207 w 4965469"/>
              <a:gd name="connsiteY6" fmla="*/ 138545 h 1091738"/>
              <a:gd name="connsiteX7" fmla="*/ 3530138 w 4965469"/>
              <a:gd name="connsiteY7" fmla="*/ 88669 h 1091738"/>
              <a:gd name="connsiteX8" fmla="*/ 3745576 w 4965469"/>
              <a:gd name="connsiteY8" fmla="*/ 19223 h 1091738"/>
              <a:gd name="connsiteX9" fmla="*/ 4477789 w 4965469"/>
              <a:gd name="connsiteY9" fmla="*/ 20782 h 1091738"/>
              <a:gd name="connsiteX10" fmla="*/ 4959927 w 4965469"/>
              <a:gd name="connsiteY10" fmla="*/ 26381 h 1091738"/>
              <a:gd name="connsiteX11" fmla="*/ 4965469 w 4965469"/>
              <a:gd name="connsiteY11" fmla="*/ 1091738 h 1091738"/>
              <a:gd name="connsiteX12" fmla="*/ 0 w 4965469"/>
              <a:gd name="connsiteY12" fmla="*/ 1080654 h 1091738"/>
              <a:gd name="connsiteX0" fmla="*/ 0 w 4965469"/>
              <a:gd name="connsiteY0" fmla="*/ 1080654 h 1091738"/>
              <a:gd name="connsiteX1" fmla="*/ 166254 w 4965469"/>
              <a:gd name="connsiteY1" fmla="*/ 831272 h 1091738"/>
              <a:gd name="connsiteX2" fmla="*/ 637309 w 4965469"/>
              <a:gd name="connsiteY2" fmla="*/ 387927 h 1091738"/>
              <a:gd name="connsiteX3" fmla="*/ 1119447 w 4965469"/>
              <a:gd name="connsiteY3" fmla="*/ 354676 h 1091738"/>
              <a:gd name="connsiteX4" fmla="*/ 1601585 w 4965469"/>
              <a:gd name="connsiteY4" fmla="*/ 0 h 1091738"/>
              <a:gd name="connsiteX5" fmla="*/ 2571403 w 4965469"/>
              <a:gd name="connsiteY5" fmla="*/ 315883 h 1091738"/>
              <a:gd name="connsiteX6" fmla="*/ 3009207 w 4965469"/>
              <a:gd name="connsiteY6" fmla="*/ 138545 h 1091738"/>
              <a:gd name="connsiteX7" fmla="*/ 3530138 w 4965469"/>
              <a:gd name="connsiteY7" fmla="*/ 88669 h 1091738"/>
              <a:gd name="connsiteX8" fmla="*/ 3745576 w 4965469"/>
              <a:gd name="connsiteY8" fmla="*/ 19223 h 1091738"/>
              <a:gd name="connsiteX9" fmla="*/ 4477789 w 4965469"/>
              <a:gd name="connsiteY9" fmla="*/ 20782 h 1091738"/>
              <a:gd name="connsiteX10" fmla="*/ 4959927 w 4965469"/>
              <a:gd name="connsiteY10" fmla="*/ 20031 h 1091738"/>
              <a:gd name="connsiteX11" fmla="*/ 4965469 w 4965469"/>
              <a:gd name="connsiteY11" fmla="*/ 1091738 h 1091738"/>
              <a:gd name="connsiteX12" fmla="*/ 0 w 4965469"/>
              <a:gd name="connsiteY12" fmla="*/ 1080654 h 1091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65469" h="1091738">
                <a:moveTo>
                  <a:pt x="0" y="1080654"/>
                </a:moveTo>
                <a:lnTo>
                  <a:pt x="166254" y="831272"/>
                </a:lnTo>
                <a:lnTo>
                  <a:pt x="637309" y="387927"/>
                </a:lnTo>
                <a:lnTo>
                  <a:pt x="1119447" y="354676"/>
                </a:lnTo>
                <a:lnTo>
                  <a:pt x="1601585" y="0"/>
                </a:lnTo>
                <a:lnTo>
                  <a:pt x="2571403" y="315883"/>
                </a:lnTo>
                <a:lnTo>
                  <a:pt x="3009207" y="138545"/>
                </a:lnTo>
                <a:lnTo>
                  <a:pt x="3530138" y="88669"/>
                </a:lnTo>
                <a:lnTo>
                  <a:pt x="3745576" y="19223"/>
                </a:lnTo>
                <a:lnTo>
                  <a:pt x="4477789" y="20782"/>
                </a:lnTo>
                <a:lnTo>
                  <a:pt x="4959927" y="20031"/>
                </a:lnTo>
                <a:cubicBezTo>
                  <a:pt x="4961774" y="407958"/>
                  <a:pt x="4963622" y="703811"/>
                  <a:pt x="4965469" y="1091738"/>
                </a:cubicBezTo>
                <a:lnTo>
                  <a:pt x="0" y="1080654"/>
                </a:lnTo>
                <a:close/>
              </a:path>
            </a:pathLst>
          </a:custGeom>
          <a:gradFill>
            <a:gsLst>
              <a:gs pos="0">
                <a:srgbClr val="FF7C80">
                  <a:alpha val="52000"/>
                </a:srgbClr>
              </a:gs>
              <a:gs pos="100000">
                <a:srgbClr val="FF7C80">
                  <a:alpha val="37000"/>
                </a:srgb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8" name="Freeform 7"/>
          <p:cNvSpPr/>
          <p:nvPr/>
        </p:nvSpPr>
        <p:spPr>
          <a:xfrm>
            <a:off x="3979025" y="3574473"/>
            <a:ext cx="1252451" cy="149629"/>
          </a:xfrm>
          <a:custGeom>
            <a:avLst/>
            <a:gdLst>
              <a:gd name="connsiteX0" fmla="*/ 0 w 1252451"/>
              <a:gd name="connsiteY0" fmla="*/ 127462 h 138545"/>
              <a:gd name="connsiteX1" fmla="*/ 487680 w 1252451"/>
              <a:gd name="connsiteY1" fmla="*/ 94211 h 138545"/>
              <a:gd name="connsiteX2" fmla="*/ 980902 w 1252451"/>
              <a:gd name="connsiteY2" fmla="*/ 0 h 138545"/>
              <a:gd name="connsiteX3" fmla="*/ 1252451 w 1252451"/>
              <a:gd name="connsiteY3" fmla="*/ 138545 h 138545"/>
              <a:gd name="connsiteX4" fmla="*/ 0 w 1252451"/>
              <a:gd name="connsiteY4" fmla="*/ 127462 h 138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2451" h="138545">
                <a:moveTo>
                  <a:pt x="0" y="127462"/>
                </a:moveTo>
                <a:lnTo>
                  <a:pt x="487680" y="94211"/>
                </a:lnTo>
                <a:lnTo>
                  <a:pt x="980902" y="0"/>
                </a:lnTo>
                <a:lnTo>
                  <a:pt x="1252451" y="138545"/>
                </a:lnTo>
                <a:lnTo>
                  <a:pt x="0" y="127462"/>
                </a:lnTo>
                <a:close/>
              </a:path>
            </a:pathLst>
          </a:custGeom>
          <a:gradFill>
            <a:gsLst>
              <a:gs pos="0">
                <a:srgbClr val="FF7C80">
                  <a:alpha val="51000"/>
                </a:srgbClr>
              </a:gs>
              <a:gs pos="100000">
                <a:srgbClr val="FF7C80">
                  <a:alpha val="56000"/>
                </a:srgb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0" name="Freeform 9"/>
          <p:cNvSpPr/>
          <p:nvPr/>
        </p:nvSpPr>
        <p:spPr>
          <a:xfrm>
            <a:off x="5785658" y="3504856"/>
            <a:ext cx="2050473" cy="238298"/>
          </a:xfrm>
          <a:custGeom>
            <a:avLst/>
            <a:gdLst>
              <a:gd name="connsiteX0" fmla="*/ 0 w 2050473"/>
              <a:gd name="connsiteY0" fmla="*/ 216131 h 238298"/>
              <a:gd name="connsiteX1" fmla="*/ 121920 w 2050473"/>
              <a:gd name="connsiteY1" fmla="*/ 166254 h 238298"/>
              <a:gd name="connsiteX2" fmla="*/ 1097280 w 2050473"/>
              <a:gd name="connsiteY2" fmla="*/ 0 h 238298"/>
              <a:gd name="connsiteX3" fmla="*/ 1590502 w 2050473"/>
              <a:gd name="connsiteY3" fmla="*/ 49876 h 238298"/>
              <a:gd name="connsiteX4" fmla="*/ 2050473 w 2050473"/>
              <a:gd name="connsiteY4" fmla="*/ 33251 h 238298"/>
              <a:gd name="connsiteX5" fmla="*/ 2050473 w 2050473"/>
              <a:gd name="connsiteY5" fmla="*/ 238298 h 238298"/>
              <a:gd name="connsiteX6" fmla="*/ 0 w 2050473"/>
              <a:gd name="connsiteY6" fmla="*/ 216131 h 238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50473" h="238298">
                <a:moveTo>
                  <a:pt x="0" y="216131"/>
                </a:moveTo>
                <a:lnTo>
                  <a:pt x="121920" y="166254"/>
                </a:lnTo>
                <a:lnTo>
                  <a:pt x="1097280" y="0"/>
                </a:lnTo>
                <a:lnTo>
                  <a:pt x="1590502" y="49876"/>
                </a:lnTo>
                <a:lnTo>
                  <a:pt x="2050473" y="33251"/>
                </a:lnTo>
                <a:lnTo>
                  <a:pt x="2050473" y="238298"/>
                </a:lnTo>
                <a:lnTo>
                  <a:pt x="0" y="216131"/>
                </a:lnTo>
                <a:close/>
              </a:path>
            </a:pathLst>
          </a:custGeom>
          <a:gradFill>
            <a:gsLst>
              <a:gs pos="0">
                <a:srgbClr val="FF7C80">
                  <a:alpha val="45000"/>
                </a:srgbClr>
              </a:gs>
              <a:gs pos="100000">
                <a:srgbClr val="FF7C80">
                  <a:alpha val="34000"/>
                </a:srgb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grpSp>
        <p:nvGrpSpPr>
          <p:cNvPr id="13" name="Group 12"/>
          <p:cNvGrpSpPr/>
          <p:nvPr/>
        </p:nvGrpSpPr>
        <p:grpSpPr>
          <a:xfrm>
            <a:off x="4952365" y="1159232"/>
            <a:ext cx="3247444" cy="3687912"/>
            <a:chOff x="4952365" y="1159232"/>
            <a:chExt cx="3247444" cy="3687912"/>
          </a:xfrm>
        </p:grpSpPr>
        <p:sp>
          <p:nvSpPr>
            <p:cNvPr id="5" name="TextBox 4"/>
            <p:cNvSpPr txBox="1"/>
            <p:nvPr/>
          </p:nvSpPr>
          <p:spPr>
            <a:xfrm>
              <a:off x="5914499" y="1159232"/>
              <a:ext cx="2285310" cy="8309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ZA" sz="1200" dirty="0" smtClean="0"/>
                <a:t>By 2024 Level 1 Curtailment  occurs at 5% risk: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ZA" sz="1200" dirty="0" smtClean="0"/>
                <a:t>50% Irrigation Curtailment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ZA" sz="1200" dirty="0" smtClean="0"/>
                <a:t>30% Urban Curtailment</a:t>
              </a:r>
              <a:endParaRPr lang="en-ZA" sz="1200" dirty="0"/>
            </a:p>
          </p:txBody>
        </p:sp>
        <p:cxnSp>
          <p:nvCxnSpPr>
            <p:cNvPr id="54" name="Straight Arrow Connector 53"/>
            <p:cNvCxnSpPr>
              <a:endCxn id="66" idx="0"/>
            </p:cNvCxnSpPr>
            <p:nvPr/>
          </p:nvCxnSpPr>
          <p:spPr>
            <a:xfrm flipH="1">
              <a:off x="4952365" y="1990229"/>
              <a:ext cx="1925674" cy="2856915"/>
            </a:xfrm>
            <a:prstGeom prst="straightConnector1">
              <a:avLst/>
            </a:prstGeom>
            <a:ln w="3175">
              <a:solidFill>
                <a:schemeClr val="tx1">
                  <a:alpha val="52000"/>
                </a:schemeClr>
              </a:solidFill>
              <a:tailEnd type="oval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55" name="TextBox 1"/>
          <p:cNvSpPr txBox="1">
            <a:spLocks noChangeArrowheads="1"/>
          </p:cNvSpPr>
          <p:nvPr/>
        </p:nvSpPr>
        <p:spPr bwMode="auto">
          <a:xfrm>
            <a:off x="1069264" y="1070972"/>
            <a:ext cx="3552567" cy="92333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342900" indent="-342900" defTabSz="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 smtClean="0">
                <a:latin typeface="Calibri"/>
              </a:rPr>
              <a:t>High Demand Scenario </a:t>
            </a:r>
          </a:p>
          <a:p>
            <a:pPr marL="342900" indent="-342900" defTabSz="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 smtClean="0">
                <a:latin typeface="Calibri"/>
              </a:rPr>
              <a:t>Desalination Jan-2022</a:t>
            </a:r>
          </a:p>
          <a:p>
            <a:pPr marL="342900" indent="-342900" defTabSz="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 smtClean="0">
                <a:latin typeface="Calibri"/>
              </a:rPr>
              <a:t>LHWP not implemented</a:t>
            </a:r>
          </a:p>
        </p:txBody>
      </p:sp>
    </p:spTree>
    <p:extLst>
      <p:ext uri="{BB962C8B-B14F-4D97-AF65-F5344CB8AC3E}">
        <p14:creationId xmlns:p14="http://schemas.microsoft.com/office/powerpoint/2010/main" val="2699324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Chart 4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2661767"/>
              </p:ext>
            </p:extLst>
          </p:nvPr>
        </p:nvGraphicFramePr>
        <p:xfrm>
          <a:off x="94970" y="1434305"/>
          <a:ext cx="8915960" cy="4912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6820" y="-95567"/>
            <a:ext cx="8572500" cy="1143000"/>
          </a:xfrm>
        </p:spPr>
        <p:txBody>
          <a:bodyPr anchor="ctr" anchorCtr="0"/>
          <a:lstStyle/>
          <a:p>
            <a:r>
              <a:rPr lang="en-ZA" sz="2800" cap="none" dirty="0" smtClean="0">
                <a:solidFill>
                  <a:schemeClr val="accent3">
                    <a:lumMod val="75000"/>
                  </a:schemeClr>
                </a:solidFill>
              </a:rPr>
              <a:t>Preliminary Water </a:t>
            </a:r>
            <a:r>
              <a:rPr lang="en-ZA" sz="2800" cap="none" dirty="0">
                <a:solidFill>
                  <a:schemeClr val="accent3">
                    <a:lumMod val="75000"/>
                  </a:schemeClr>
                </a:solidFill>
              </a:rPr>
              <a:t>Balance </a:t>
            </a:r>
            <a:r>
              <a:rPr lang="en-ZA" sz="2800" cap="none" dirty="0" smtClean="0">
                <a:solidFill>
                  <a:schemeClr val="accent3">
                    <a:lumMod val="75000"/>
                  </a:schemeClr>
                </a:solidFill>
              </a:rPr>
              <a:t>(February 2018)</a:t>
            </a:r>
            <a:endParaRPr lang="en-ZA" sz="2800" cap="none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4" name="Up Arrow 23"/>
          <p:cNvSpPr/>
          <p:nvPr/>
        </p:nvSpPr>
        <p:spPr>
          <a:xfrm>
            <a:off x="4421186" y="5932512"/>
            <a:ext cx="388938" cy="39337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/>
          </a:p>
        </p:txBody>
      </p:sp>
      <p:sp>
        <p:nvSpPr>
          <p:cNvPr id="25" name="TextBox 24"/>
          <p:cNvSpPr txBox="1"/>
          <p:nvPr/>
        </p:nvSpPr>
        <p:spPr bwMode="auto">
          <a:xfrm>
            <a:off x="4984738" y="5959613"/>
            <a:ext cx="3964952" cy="338554"/>
          </a:xfrm>
          <a:prstGeom prst="rect">
            <a:avLst/>
          </a:prstGeom>
          <a:solidFill>
            <a:schemeClr val="bg1">
              <a:lumMod val="95000"/>
              <a:alpha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First transfer from LHWP Phase </a:t>
            </a:r>
            <a:r>
              <a:rPr lang="en-US" sz="1600" dirty="0" smtClean="0">
                <a:solidFill>
                  <a:schemeClr val="tx1"/>
                </a:solidFill>
              </a:rPr>
              <a:t>II – Dec 2025 </a:t>
            </a:r>
            <a:endParaRPr lang="en-ZA" sz="1600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>
            <a:stCxn id="25" idx="1"/>
          </p:cNvCxnSpPr>
          <p:nvPr/>
        </p:nvCxnSpPr>
        <p:spPr bwMode="auto">
          <a:xfrm flipH="1" flipV="1">
            <a:off x="4615655" y="6118557"/>
            <a:ext cx="369083" cy="10333"/>
          </a:xfrm>
          <a:prstGeom prst="straightConnector1">
            <a:avLst/>
          </a:prstGeom>
          <a:ln w="9525">
            <a:solidFill>
              <a:schemeClr val="tx1">
                <a:alpha val="65000"/>
              </a:schemeClr>
            </a:solidFill>
            <a:prstDash val="sysDot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199558" y="1670553"/>
            <a:ext cx="1836644" cy="3910594"/>
          </a:xfrm>
          <a:prstGeom prst="rect">
            <a:avLst/>
          </a:prstGeom>
          <a:solidFill>
            <a:schemeClr val="bg2">
              <a:alpha val="58000"/>
            </a:schemeClr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dirty="0" smtClean="0"/>
              <a:t>  </a:t>
            </a:r>
            <a:endParaRPr lang="en-ZA" dirty="0"/>
          </a:p>
        </p:txBody>
      </p:sp>
      <p:sp>
        <p:nvSpPr>
          <p:cNvPr id="42" name="Rectangle 41"/>
          <p:cNvSpPr/>
          <p:nvPr/>
        </p:nvSpPr>
        <p:spPr bwMode="auto">
          <a:xfrm>
            <a:off x="1618777" y="4561679"/>
            <a:ext cx="947737" cy="574675"/>
          </a:xfrm>
          <a:prstGeom prst="rect">
            <a:avLst/>
          </a:prstGeom>
          <a:solidFill>
            <a:schemeClr val="bg2">
              <a:alpha val="66000"/>
            </a:schemeClr>
          </a:solidFill>
          <a:ln w="6350">
            <a:solidFill>
              <a:schemeClr val="tx1"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ZA" sz="1400" dirty="0" smtClean="0">
                <a:solidFill>
                  <a:sysClr val="windowText" lastClr="000000"/>
                </a:solidFill>
              </a:rPr>
              <a:t>System </a:t>
            </a:r>
          </a:p>
          <a:p>
            <a:pPr algn="ctr">
              <a:defRPr/>
            </a:pPr>
            <a:r>
              <a:rPr lang="en-ZA" sz="1400" dirty="0" smtClean="0">
                <a:solidFill>
                  <a:sysClr val="windowText" lastClr="000000"/>
                </a:solidFill>
              </a:rPr>
              <a:t>Yield</a:t>
            </a:r>
            <a:endParaRPr lang="en-ZA" sz="1400" dirty="0">
              <a:solidFill>
                <a:sysClr val="windowText" lastClr="000000"/>
              </a:solidFill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3709988" y="4243388"/>
            <a:ext cx="4921372" cy="1199356"/>
          </a:xfrm>
          <a:custGeom>
            <a:avLst/>
            <a:gdLst>
              <a:gd name="connsiteX0" fmla="*/ 0 w 5715788"/>
              <a:gd name="connsiteY0" fmla="*/ 0 h 1823237"/>
              <a:gd name="connsiteX1" fmla="*/ 778092 w 5715788"/>
              <a:gd name="connsiteY1" fmla="*/ 1016631 h 1823237"/>
              <a:gd name="connsiteX2" fmla="*/ 959836 w 5715788"/>
              <a:gd name="connsiteY2" fmla="*/ 1272209 h 1823237"/>
              <a:gd name="connsiteX3" fmla="*/ 1141580 w 5715788"/>
              <a:gd name="connsiteY3" fmla="*/ 1510748 h 1823237"/>
              <a:gd name="connsiteX4" fmla="*/ 1351722 w 5715788"/>
              <a:gd name="connsiteY4" fmla="*/ 1607299 h 1823237"/>
              <a:gd name="connsiteX5" fmla="*/ 2112775 w 5715788"/>
              <a:gd name="connsiteY5" fmla="*/ 1692492 h 1823237"/>
              <a:gd name="connsiteX6" fmla="*/ 5401207 w 5715788"/>
              <a:gd name="connsiteY6" fmla="*/ 1811761 h 1823237"/>
              <a:gd name="connsiteX7" fmla="*/ 5395528 w 5715788"/>
              <a:gd name="connsiteY7" fmla="*/ 1811761 h 1823237"/>
              <a:gd name="connsiteX0" fmla="*/ 0 w 6021369"/>
              <a:gd name="connsiteY0" fmla="*/ 0 h 1843419"/>
              <a:gd name="connsiteX1" fmla="*/ 778092 w 6021369"/>
              <a:gd name="connsiteY1" fmla="*/ 1016631 h 1843419"/>
              <a:gd name="connsiteX2" fmla="*/ 959836 w 6021369"/>
              <a:gd name="connsiteY2" fmla="*/ 1272209 h 1843419"/>
              <a:gd name="connsiteX3" fmla="*/ 1141580 w 6021369"/>
              <a:gd name="connsiteY3" fmla="*/ 1510748 h 1843419"/>
              <a:gd name="connsiteX4" fmla="*/ 1351722 w 6021369"/>
              <a:gd name="connsiteY4" fmla="*/ 1607299 h 1843419"/>
              <a:gd name="connsiteX5" fmla="*/ 2112775 w 6021369"/>
              <a:gd name="connsiteY5" fmla="*/ 1692492 h 1843419"/>
              <a:gd name="connsiteX6" fmla="*/ 5401207 w 6021369"/>
              <a:gd name="connsiteY6" fmla="*/ 1811761 h 1843419"/>
              <a:gd name="connsiteX7" fmla="*/ 5883966 w 6021369"/>
              <a:gd name="connsiteY7" fmla="*/ 1840159 h 1843419"/>
              <a:gd name="connsiteX0" fmla="*/ 0 w 6255551"/>
              <a:gd name="connsiteY0" fmla="*/ 0 h 1859250"/>
              <a:gd name="connsiteX1" fmla="*/ 778092 w 6255551"/>
              <a:gd name="connsiteY1" fmla="*/ 1016631 h 1859250"/>
              <a:gd name="connsiteX2" fmla="*/ 959836 w 6255551"/>
              <a:gd name="connsiteY2" fmla="*/ 1272209 h 1859250"/>
              <a:gd name="connsiteX3" fmla="*/ 1141580 w 6255551"/>
              <a:gd name="connsiteY3" fmla="*/ 1510748 h 1859250"/>
              <a:gd name="connsiteX4" fmla="*/ 1351722 w 6255551"/>
              <a:gd name="connsiteY4" fmla="*/ 1607299 h 1859250"/>
              <a:gd name="connsiteX5" fmla="*/ 2112775 w 6255551"/>
              <a:gd name="connsiteY5" fmla="*/ 1692492 h 1859250"/>
              <a:gd name="connsiteX6" fmla="*/ 5401207 w 6255551"/>
              <a:gd name="connsiteY6" fmla="*/ 1811761 h 1859250"/>
              <a:gd name="connsiteX7" fmla="*/ 6162261 w 6255551"/>
              <a:gd name="connsiteY7" fmla="*/ 1857197 h 1859250"/>
              <a:gd name="connsiteX0" fmla="*/ 0 w 6181018"/>
              <a:gd name="connsiteY0" fmla="*/ 0 h 1859250"/>
              <a:gd name="connsiteX1" fmla="*/ 778092 w 6181018"/>
              <a:gd name="connsiteY1" fmla="*/ 1016631 h 1859250"/>
              <a:gd name="connsiteX2" fmla="*/ 959836 w 6181018"/>
              <a:gd name="connsiteY2" fmla="*/ 1272209 h 1859250"/>
              <a:gd name="connsiteX3" fmla="*/ 1141580 w 6181018"/>
              <a:gd name="connsiteY3" fmla="*/ 1510748 h 1859250"/>
              <a:gd name="connsiteX4" fmla="*/ 1351722 w 6181018"/>
              <a:gd name="connsiteY4" fmla="*/ 1607299 h 1859250"/>
              <a:gd name="connsiteX5" fmla="*/ 2112775 w 6181018"/>
              <a:gd name="connsiteY5" fmla="*/ 1692492 h 1859250"/>
              <a:gd name="connsiteX6" fmla="*/ 5401207 w 6181018"/>
              <a:gd name="connsiteY6" fmla="*/ 1811761 h 1859250"/>
              <a:gd name="connsiteX7" fmla="*/ 6077068 w 6181018"/>
              <a:gd name="connsiteY7" fmla="*/ 1857197 h 1859250"/>
              <a:gd name="connsiteX0" fmla="*/ 0 w 6161503"/>
              <a:gd name="connsiteY0" fmla="*/ 0 h 1848574"/>
              <a:gd name="connsiteX1" fmla="*/ 778092 w 6161503"/>
              <a:gd name="connsiteY1" fmla="*/ 1016631 h 1848574"/>
              <a:gd name="connsiteX2" fmla="*/ 959836 w 6161503"/>
              <a:gd name="connsiteY2" fmla="*/ 1272209 h 1848574"/>
              <a:gd name="connsiteX3" fmla="*/ 1141580 w 6161503"/>
              <a:gd name="connsiteY3" fmla="*/ 1510748 h 1848574"/>
              <a:gd name="connsiteX4" fmla="*/ 1351722 w 6161503"/>
              <a:gd name="connsiteY4" fmla="*/ 1607299 h 1848574"/>
              <a:gd name="connsiteX5" fmla="*/ 2112775 w 6161503"/>
              <a:gd name="connsiteY5" fmla="*/ 1692492 h 1848574"/>
              <a:gd name="connsiteX6" fmla="*/ 5401207 w 6161503"/>
              <a:gd name="connsiteY6" fmla="*/ 1811761 h 1848574"/>
              <a:gd name="connsiteX7" fmla="*/ 6054350 w 6161503"/>
              <a:gd name="connsiteY7" fmla="*/ 1845838 h 1848574"/>
              <a:gd name="connsiteX0" fmla="*/ 0 w 6077068"/>
              <a:gd name="connsiteY0" fmla="*/ 0 h 1840159"/>
              <a:gd name="connsiteX1" fmla="*/ 778092 w 6077068"/>
              <a:gd name="connsiteY1" fmla="*/ 1016631 h 1840159"/>
              <a:gd name="connsiteX2" fmla="*/ 959836 w 6077068"/>
              <a:gd name="connsiteY2" fmla="*/ 1272209 h 1840159"/>
              <a:gd name="connsiteX3" fmla="*/ 1141580 w 6077068"/>
              <a:gd name="connsiteY3" fmla="*/ 1510748 h 1840159"/>
              <a:gd name="connsiteX4" fmla="*/ 1351722 w 6077068"/>
              <a:gd name="connsiteY4" fmla="*/ 1607299 h 1840159"/>
              <a:gd name="connsiteX5" fmla="*/ 2112775 w 6077068"/>
              <a:gd name="connsiteY5" fmla="*/ 1692492 h 1840159"/>
              <a:gd name="connsiteX6" fmla="*/ 5401207 w 6077068"/>
              <a:gd name="connsiteY6" fmla="*/ 1811761 h 1840159"/>
              <a:gd name="connsiteX7" fmla="*/ 6077068 w 6077068"/>
              <a:gd name="connsiteY7" fmla="*/ 1840159 h 1840159"/>
              <a:gd name="connsiteX0" fmla="*/ 0 w 6095951"/>
              <a:gd name="connsiteY0" fmla="*/ 0 h 1840159"/>
              <a:gd name="connsiteX1" fmla="*/ 778092 w 6095951"/>
              <a:gd name="connsiteY1" fmla="*/ 1016631 h 1840159"/>
              <a:gd name="connsiteX2" fmla="*/ 959836 w 6095951"/>
              <a:gd name="connsiteY2" fmla="*/ 1272209 h 1840159"/>
              <a:gd name="connsiteX3" fmla="*/ 1141580 w 6095951"/>
              <a:gd name="connsiteY3" fmla="*/ 1510748 h 1840159"/>
              <a:gd name="connsiteX4" fmla="*/ 1351722 w 6095951"/>
              <a:gd name="connsiteY4" fmla="*/ 1607299 h 1840159"/>
              <a:gd name="connsiteX5" fmla="*/ 2112775 w 6095951"/>
              <a:gd name="connsiteY5" fmla="*/ 1692492 h 1840159"/>
              <a:gd name="connsiteX6" fmla="*/ 5401207 w 6095951"/>
              <a:gd name="connsiteY6" fmla="*/ 1811761 h 1840159"/>
              <a:gd name="connsiteX7" fmla="*/ 6095951 w 6095951"/>
              <a:gd name="connsiteY7" fmla="*/ 1840159 h 1840159"/>
              <a:gd name="connsiteX0" fmla="*/ 0 w 5765493"/>
              <a:gd name="connsiteY0" fmla="*/ 0 h 1411534"/>
              <a:gd name="connsiteX1" fmla="*/ 447634 w 5765493"/>
              <a:gd name="connsiteY1" fmla="*/ 588006 h 1411534"/>
              <a:gd name="connsiteX2" fmla="*/ 629378 w 5765493"/>
              <a:gd name="connsiteY2" fmla="*/ 843584 h 1411534"/>
              <a:gd name="connsiteX3" fmla="*/ 811122 w 5765493"/>
              <a:gd name="connsiteY3" fmla="*/ 1082123 h 1411534"/>
              <a:gd name="connsiteX4" fmla="*/ 1021264 w 5765493"/>
              <a:gd name="connsiteY4" fmla="*/ 1178674 h 1411534"/>
              <a:gd name="connsiteX5" fmla="*/ 1782317 w 5765493"/>
              <a:gd name="connsiteY5" fmla="*/ 1263867 h 1411534"/>
              <a:gd name="connsiteX6" fmla="*/ 5070749 w 5765493"/>
              <a:gd name="connsiteY6" fmla="*/ 1383136 h 1411534"/>
              <a:gd name="connsiteX7" fmla="*/ 5765493 w 5765493"/>
              <a:gd name="connsiteY7" fmla="*/ 1411534 h 141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765493" h="1411534">
                <a:moveTo>
                  <a:pt x="0" y="0"/>
                </a:moveTo>
                <a:lnTo>
                  <a:pt x="447634" y="588006"/>
                </a:lnTo>
                <a:cubicBezTo>
                  <a:pt x="552530" y="728603"/>
                  <a:pt x="568797" y="761231"/>
                  <a:pt x="629378" y="843584"/>
                </a:cubicBezTo>
                <a:cubicBezTo>
                  <a:pt x="689959" y="925937"/>
                  <a:pt x="745808" y="1026275"/>
                  <a:pt x="811122" y="1082123"/>
                </a:cubicBezTo>
                <a:cubicBezTo>
                  <a:pt x="876436" y="1137971"/>
                  <a:pt x="859398" y="1148383"/>
                  <a:pt x="1021264" y="1178674"/>
                </a:cubicBezTo>
                <a:cubicBezTo>
                  <a:pt x="1183130" y="1208965"/>
                  <a:pt x="1107403" y="1229790"/>
                  <a:pt x="1782317" y="1263867"/>
                </a:cubicBezTo>
                <a:cubicBezTo>
                  <a:pt x="2457231" y="1297944"/>
                  <a:pt x="4406886" y="1358525"/>
                  <a:pt x="5070749" y="1383136"/>
                </a:cubicBezTo>
                <a:lnTo>
                  <a:pt x="5765493" y="1411534"/>
                </a:lnTo>
              </a:path>
            </a:pathLst>
          </a:custGeom>
          <a:noFill/>
          <a:ln w="508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5840412" y="4403725"/>
            <a:ext cx="2312988" cy="577850"/>
          </a:xfrm>
          <a:prstGeom prst="rect">
            <a:avLst/>
          </a:prstGeom>
          <a:solidFill>
            <a:schemeClr val="bg2">
              <a:alpha val="66000"/>
            </a:schemeClr>
          </a:solidFill>
          <a:ln w="6350">
            <a:solidFill>
              <a:schemeClr val="tx1"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ZA" sz="1400" dirty="0">
                <a:solidFill>
                  <a:sysClr val="windowText" lastClr="000000"/>
                </a:solidFill>
              </a:rPr>
              <a:t>Yield increases due to desalination of mine water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5530850" y="4200089"/>
            <a:ext cx="0" cy="109624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3" idx="1"/>
          </p:cNvCxnSpPr>
          <p:nvPr/>
        </p:nvCxnSpPr>
        <p:spPr>
          <a:xfrm flipH="1">
            <a:off x="5530850" y="4692650"/>
            <a:ext cx="309562" cy="100012"/>
          </a:xfrm>
          <a:prstGeom prst="straightConnector1">
            <a:avLst/>
          </a:prstGeom>
          <a:ln w="9525">
            <a:solidFill>
              <a:schemeClr val="tx1">
                <a:alpha val="65000"/>
              </a:schemeClr>
            </a:solidFill>
            <a:prstDash val="sysDot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784635"/>
              </p:ext>
            </p:extLst>
          </p:nvPr>
        </p:nvGraphicFramePr>
        <p:xfrm>
          <a:off x="533400" y="871538"/>
          <a:ext cx="8000999" cy="518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957"/>
                <a:gridCol w="2382715"/>
                <a:gridCol w="1838092"/>
                <a:gridCol w="1525235"/>
              </a:tblGrid>
              <a:tr h="4238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Hig</a:t>
                      </a:r>
                      <a:r>
                        <a:rPr lang="en-US" sz="1400" baseline="0" dirty="0" smtClean="0"/>
                        <a:t>h with target WC/</a:t>
                      </a:r>
                      <a:r>
                        <a:rPr lang="en-US" sz="1400" baseline="0" dirty="0" err="1" smtClean="0"/>
                        <a:t>WDM</a:t>
                      </a:r>
                      <a:endParaRPr lang="en-ZA" sz="1400" dirty="0" smtClean="0"/>
                    </a:p>
                  </a:txBody>
                  <a:tcPr marL="91431" marR="91431" marT="45755" marB="45755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Desalination for urban use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(from January 2022)</a:t>
                      </a:r>
                      <a:endParaRPr lang="en-ZA" sz="1400" dirty="0" smtClean="0"/>
                    </a:p>
                  </a:txBody>
                  <a:tcPr marL="91431" marR="91431" marT="45755" marB="45755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Unlawful removed </a:t>
                      </a:r>
                      <a:endParaRPr lang="en-ZA" sz="1400" dirty="0"/>
                    </a:p>
                  </a:txBody>
                  <a:tcPr marL="91431" marR="91431" marT="45755" marB="45755" anchor="ctr"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Re-use (Tshwane</a:t>
                      </a:r>
                      <a:r>
                        <a:rPr lang="en-ZA" sz="1400" baseline="0" dirty="0" smtClean="0"/>
                        <a:t> )</a:t>
                      </a:r>
                      <a:endParaRPr lang="en-ZA" sz="1400" dirty="0"/>
                    </a:p>
                  </a:txBody>
                  <a:tcPr marL="91431" marR="91431" marT="45755" marB="45755" anchor="ctr"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V="1">
            <a:off x="8447088" y="3135313"/>
            <a:ext cx="0" cy="1108075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Freeform 29"/>
          <p:cNvSpPr/>
          <p:nvPr/>
        </p:nvSpPr>
        <p:spPr>
          <a:xfrm>
            <a:off x="3166269" y="3720234"/>
            <a:ext cx="1461293" cy="549348"/>
          </a:xfrm>
          <a:custGeom>
            <a:avLst/>
            <a:gdLst>
              <a:gd name="connsiteX0" fmla="*/ 0 w 323850"/>
              <a:gd name="connsiteY0" fmla="*/ 173831 h 183356"/>
              <a:gd name="connsiteX1" fmla="*/ 173831 w 323850"/>
              <a:gd name="connsiteY1" fmla="*/ 52387 h 183356"/>
              <a:gd name="connsiteX2" fmla="*/ 323850 w 323850"/>
              <a:gd name="connsiteY2" fmla="*/ 0 h 183356"/>
              <a:gd name="connsiteX3" fmla="*/ 261937 w 323850"/>
              <a:gd name="connsiteY3" fmla="*/ 183356 h 183356"/>
              <a:gd name="connsiteX4" fmla="*/ 0 w 323850"/>
              <a:gd name="connsiteY4" fmla="*/ 173831 h 183356"/>
              <a:gd name="connsiteX0" fmla="*/ 0 w 500064"/>
              <a:gd name="connsiteY0" fmla="*/ 250082 h 259607"/>
              <a:gd name="connsiteX1" fmla="*/ 173831 w 500064"/>
              <a:gd name="connsiteY1" fmla="*/ 128638 h 259607"/>
              <a:gd name="connsiteX2" fmla="*/ 323850 w 500064"/>
              <a:gd name="connsiteY2" fmla="*/ 76251 h 259607"/>
              <a:gd name="connsiteX3" fmla="*/ 500062 w 500064"/>
              <a:gd name="connsiteY3" fmla="*/ 51 h 259607"/>
              <a:gd name="connsiteX4" fmla="*/ 261937 w 500064"/>
              <a:gd name="connsiteY4" fmla="*/ 259607 h 259607"/>
              <a:gd name="connsiteX5" fmla="*/ 0 w 500064"/>
              <a:gd name="connsiteY5" fmla="*/ 250082 h 259607"/>
              <a:gd name="connsiteX0" fmla="*/ 0 w 500064"/>
              <a:gd name="connsiteY0" fmla="*/ 250082 h 250082"/>
              <a:gd name="connsiteX1" fmla="*/ 173831 w 500064"/>
              <a:gd name="connsiteY1" fmla="*/ 128638 h 250082"/>
              <a:gd name="connsiteX2" fmla="*/ 323850 w 500064"/>
              <a:gd name="connsiteY2" fmla="*/ 76251 h 250082"/>
              <a:gd name="connsiteX3" fmla="*/ 500062 w 500064"/>
              <a:gd name="connsiteY3" fmla="*/ 51 h 250082"/>
              <a:gd name="connsiteX4" fmla="*/ 421481 w 500064"/>
              <a:gd name="connsiteY4" fmla="*/ 242939 h 250082"/>
              <a:gd name="connsiteX5" fmla="*/ 0 w 500064"/>
              <a:gd name="connsiteY5" fmla="*/ 250082 h 250082"/>
              <a:gd name="connsiteX0" fmla="*/ 0 w 500064"/>
              <a:gd name="connsiteY0" fmla="*/ 250089 h 250089"/>
              <a:gd name="connsiteX1" fmla="*/ 173831 w 500064"/>
              <a:gd name="connsiteY1" fmla="*/ 128645 h 250089"/>
              <a:gd name="connsiteX2" fmla="*/ 323850 w 500064"/>
              <a:gd name="connsiteY2" fmla="*/ 66733 h 250089"/>
              <a:gd name="connsiteX3" fmla="*/ 500062 w 500064"/>
              <a:gd name="connsiteY3" fmla="*/ 58 h 250089"/>
              <a:gd name="connsiteX4" fmla="*/ 421481 w 500064"/>
              <a:gd name="connsiteY4" fmla="*/ 242946 h 250089"/>
              <a:gd name="connsiteX5" fmla="*/ 0 w 500064"/>
              <a:gd name="connsiteY5" fmla="*/ 250089 h 250089"/>
              <a:gd name="connsiteX0" fmla="*/ 19844 w 519908"/>
              <a:gd name="connsiteY0" fmla="*/ 250089 h 250089"/>
              <a:gd name="connsiteX1" fmla="*/ 0 w 519908"/>
              <a:gd name="connsiteY1" fmla="*/ 96895 h 250089"/>
              <a:gd name="connsiteX2" fmla="*/ 343694 w 519908"/>
              <a:gd name="connsiteY2" fmla="*/ 66733 h 250089"/>
              <a:gd name="connsiteX3" fmla="*/ 519906 w 519908"/>
              <a:gd name="connsiteY3" fmla="*/ 58 h 250089"/>
              <a:gd name="connsiteX4" fmla="*/ 441325 w 519908"/>
              <a:gd name="connsiteY4" fmla="*/ 242946 h 250089"/>
              <a:gd name="connsiteX5" fmla="*/ 19844 w 519908"/>
              <a:gd name="connsiteY5" fmla="*/ 250089 h 250089"/>
              <a:gd name="connsiteX0" fmla="*/ 32544 w 519908"/>
              <a:gd name="connsiteY0" fmla="*/ 246914 h 246914"/>
              <a:gd name="connsiteX1" fmla="*/ 0 w 519908"/>
              <a:gd name="connsiteY1" fmla="*/ 96895 h 246914"/>
              <a:gd name="connsiteX2" fmla="*/ 343694 w 519908"/>
              <a:gd name="connsiteY2" fmla="*/ 66733 h 246914"/>
              <a:gd name="connsiteX3" fmla="*/ 519906 w 519908"/>
              <a:gd name="connsiteY3" fmla="*/ 58 h 246914"/>
              <a:gd name="connsiteX4" fmla="*/ 441325 w 519908"/>
              <a:gd name="connsiteY4" fmla="*/ 242946 h 246914"/>
              <a:gd name="connsiteX5" fmla="*/ 32544 w 519908"/>
              <a:gd name="connsiteY5" fmla="*/ 246914 h 246914"/>
              <a:gd name="connsiteX0" fmla="*/ 32544 w 805681"/>
              <a:gd name="connsiteY0" fmla="*/ 320815 h 320815"/>
              <a:gd name="connsiteX1" fmla="*/ 0 w 805681"/>
              <a:gd name="connsiteY1" fmla="*/ 170796 h 320815"/>
              <a:gd name="connsiteX2" fmla="*/ 343694 w 805681"/>
              <a:gd name="connsiteY2" fmla="*/ 140634 h 320815"/>
              <a:gd name="connsiteX3" fmla="*/ 519906 w 805681"/>
              <a:gd name="connsiteY3" fmla="*/ 73959 h 320815"/>
              <a:gd name="connsiteX4" fmla="*/ 805656 w 805681"/>
              <a:gd name="connsiteY4" fmla="*/ 140 h 320815"/>
              <a:gd name="connsiteX5" fmla="*/ 441325 w 805681"/>
              <a:gd name="connsiteY5" fmla="*/ 316847 h 320815"/>
              <a:gd name="connsiteX6" fmla="*/ 32544 w 805681"/>
              <a:gd name="connsiteY6" fmla="*/ 320815 h 320815"/>
              <a:gd name="connsiteX0" fmla="*/ 32544 w 805681"/>
              <a:gd name="connsiteY0" fmla="*/ 320790 h 320790"/>
              <a:gd name="connsiteX1" fmla="*/ 0 w 805681"/>
              <a:gd name="connsiteY1" fmla="*/ 170771 h 320790"/>
              <a:gd name="connsiteX2" fmla="*/ 343694 w 805681"/>
              <a:gd name="connsiteY2" fmla="*/ 140609 h 320790"/>
              <a:gd name="connsiteX3" fmla="*/ 523081 w 805681"/>
              <a:gd name="connsiteY3" fmla="*/ 92984 h 320790"/>
              <a:gd name="connsiteX4" fmla="*/ 805656 w 805681"/>
              <a:gd name="connsiteY4" fmla="*/ 115 h 320790"/>
              <a:gd name="connsiteX5" fmla="*/ 441325 w 805681"/>
              <a:gd name="connsiteY5" fmla="*/ 316822 h 320790"/>
              <a:gd name="connsiteX6" fmla="*/ 32544 w 805681"/>
              <a:gd name="connsiteY6" fmla="*/ 320790 h 320790"/>
              <a:gd name="connsiteX0" fmla="*/ 32544 w 913624"/>
              <a:gd name="connsiteY0" fmla="*/ 374725 h 374725"/>
              <a:gd name="connsiteX1" fmla="*/ 0 w 913624"/>
              <a:gd name="connsiteY1" fmla="*/ 224706 h 374725"/>
              <a:gd name="connsiteX2" fmla="*/ 343694 w 913624"/>
              <a:gd name="connsiteY2" fmla="*/ 194544 h 374725"/>
              <a:gd name="connsiteX3" fmla="*/ 523081 w 913624"/>
              <a:gd name="connsiteY3" fmla="*/ 146919 h 374725"/>
              <a:gd name="connsiteX4" fmla="*/ 913606 w 913624"/>
              <a:gd name="connsiteY4" fmla="*/ 75 h 374725"/>
              <a:gd name="connsiteX5" fmla="*/ 441325 w 913624"/>
              <a:gd name="connsiteY5" fmla="*/ 370757 h 374725"/>
              <a:gd name="connsiteX6" fmla="*/ 32544 w 913624"/>
              <a:gd name="connsiteY6" fmla="*/ 374725 h 374725"/>
              <a:gd name="connsiteX0" fmla="*/ 32544 w 913624"/>
              <a:gd name="connsiteY0" fmla="*/ 374725 h 392982"/>
              <a:gd name="connsiteX1" fmla="*/ 0 w 913624"/>
              <a:gd name="connsiteY1" fmla="*/ 224706 h 392982"/>
              <a:gd name="connsiteX2" fmla="*/ 343694 w 913624"/>
              <a:gd name="connsiteY2" fmla="*/ 194544 h 392982"/>
              <a:gd name="connsiteX3" fmla="*/ 523081 w 913624"/>
              <a:gd name="connsiteY3" fmla="*/ 146919 h 392982"/>
              <a:gd name="connsiteX4" fmla="*/ 913606 w 913624"/>
              <a:gd name="connsiteY4" fmla="*/ 75 h 392982"/>
              <a:gd name="connsiteX5" fmla="*/ 793750 w 913624"/>
              <a:gd name="connsiteY5" fmla="*/ 392982 h 392982"/>
              <a:gd name="connsiteX6" fmla="*/ 32544 w 913624"/>
              <a:gd name="connsiteY6" fmla="*/ 374725 h 392982"/>
              <a:gd name="connsiteX0" fmla="*/ 32544 w 913624"/>
              <a:gd name="connsiteY0" fmla="*/ 374725 h 392982"/>
              <a:gd name="connsiteX1" fmla="*/ 0 w 913624"/>
              <a:gd name="connsiteY1" fmla="*/ 224706 h 392982"/>
              <a:gd name="connsiteX2" fmla="*/ 343694 w 913624"/>
              <a:gd name="connsiteY2" fmla="*/ 194544 h 392982"/>
              <a:gd name="connsiteX3" fmla="*/ 523081 w 913624"/>
              <a:gd name="connsiteY3" fmla="*/ 146919 h 392982"/>
              <a:gd name="connsiteX4" fmla="*/ 913606 w 913624"/>
              <a:gd name="connsiteY4" fmla="*/ 75 h 392982"/>
              <a:gd name="connsiteX5" fmla="*/ 793750 w 913624"/>
              <a:gd name="connsiteY5" fmla="*/ 392982 h 392982"/>
              <a:gd name="connsiteX6" fmla="*/ 443705 w 913624"/>
              <a:gd name="connsiteY6" fmla="*/ 387425 h 392982"/>
              <a:gd name="connsiteX7" fmla="*/ 32544 w 913624"/>
              <a:gd name="connsiteY7" fmla="*/ 374725 h 392982"/>
              <a:gd name="connsiteX0" fmla="*/ 32544 w 913624"/>
              <a:gd name="connsiteY0" fmla="*/ 374725 h 392982"/>
              <a:gd name="connsiteX1" fmla="*/ 0 w 913624"/>
              <a:gd name="connsiteY1" fmla="*/ 224706 h 392982"/>
              <a:gd name="connsiteX2" fmla="*/ 343694 w 913624"/>
              <a:gd name="connsiteY2" fmla="*/ 194544 h 392982"/>
              <a:gd name="connsiteX3" fmla="*/ 523081 w 913624"/>
              <a:gd name="connsiteY3" fmla="*/ 146919 h 392982"/>
              <a:gd name="connsiteX4" fmla="*/ 913606 w 913624"/>
              <a:gd name="connsiteY4" fmla="*/ 75 h 392982"/>
              <a:gd name="connsiteX5" fmla="*/ 793750 w 913624"/>
              <a:gd name="connsiteY5" fmla="*/ 392982 h 392982"/>
              <a:gd name="connsiteX6" fmla="*/ 437355 w 913624"/>
              <a:gd name="connsiteY6" fmla="*/ 374725 h 392982"/>
              <a:gd name="connsiteX7" fmla="*/ 32544 w 913624"/>
              <a:gd name="connsiteY7" fmla="*/ 374725 h 392982"/>
              <a:gd name="connsiteX0" fmla="*/ 32544 w 913624"/>
              <a:gd name="connsiteY0" fmla="*/ 384245 h 402502"/>
              <a:gd name="connsiteX1" fmla="*/ 0 w 913624"/>
              <a:gd name="connsiteY1" fmla="*/ 234226 h 402502"/>
              <a:gd name="connsiteX2" fmla="*/ 343694 w 913624"/>
              <a:gd name="connsiteY2" fmla="*/ 204064 h 402502"/>
              <a:gd name="connsiteX3" fmla="*/ 523081 w 913624"/>
              <a:gd name="connsiteY3" fmla="*/ 156439 h 402502"/>
              <a:gd name="connsiteX4" fmla="*/ 913606 w 913624"/>
              <a:gd name="connsiteY4" fmla="*/ 70 h 402502"/>
              <a:gd name="connsiteX5" fmla="*/ 793750 w 913624"/>
              <a:gd name="connsiteY5" fmla="*/ 402502 h 402502"/>
              <a:gd name="connsiteX6" fmla="*/ 437355 w 913624"/>
              <a:gd name="connsiteY6" fmla="*/ 384245 h 402502"/>
              <a:gd name="connsiteX7" fmla="*/ 32544 w 913624"/>
              <a:gd name="connsiteY7" fmla="*/ 384245 h 402502"/>
              <a:gd name="connsiteX0" fmla="*/ 32544 w 913630"/>
              <a:gd name="connsiteY0" fmla="*/ 384262 h 402519"/>
              <a:gd name="connsiteX1" fmla="*/ 0 w 913630"/>
              <a:gd name="connsiteY1" fmla="*/ 234243 h 402519"/>
              <a:gd name="connsiteX2" fmla="*/ 343694 w 913630"/>
              <a:gd name="connsiteY2" fmla="*/ 204081 h 402519"/>
              <a:gd name="connsiteX3" fmla="*/ 608806 w 913630"/>
              <a:gd name="connsiteY3" fmla="*/ 124706 h 402519"/>
              <a:gd name="connsiteX4" fmla="*/ 913606 w 913630"/>
              <a:gd name="connsiteY4" fmla="*/ 87 h 402519"/>
              <a:gd name="connsiteX5" fmla="*/ 793750 w 913630"/>
              <a:gd name="connsiteY5" fmla="*/ 402519 h 402519"/>
              <a:gd name="connsiteX6" fmla="*/ 437355 w 913630"/>
              <a:gd name="connsiteY6" fmla="*/ 384262 h 402519"/>
              <a:gd name="connsiteX7" fmla="*/ 32544 w 913630"/>
              <a:gd name="connsiteY7" fmla="*/ 384262 h 402519"/>
              <a:gd name="connsiteX0" fmla="*/ 32544 w 913630"/>
              <a:gd name="connsiteY0" fmla="*/ 384269 h 402526"/>
              <a:gd name="connsiteX1" fmla="*/ 0 w 913630"/>
              <a:gd name="connsiteY1" fmla="*/ 234250 h 402526"/>
              <a:gd name="connsiteX2" fmla="*/ 343694 w 913630"/>
              <a:gd name="connsiteY2" fmla="*/ 204088 h 402526"/>
              <a:gd name="connsiteX3" fmla="*/ 608806 w 913630"/>
              <a:gd name="connsiteY3" fmla="*/ 115188 h 402526"/>
              <a:gd name="connsiteX4" fmla="*/ 913606 w 913630"/>
              <a:gd name="connsiteY4" fmla="*/ 94 h 402526"/>
              <a:gd name="connsiteX5" fmla="*/ 793750 w 913630"/>
              <a:gd name="connsiteY5" fmla="*/ 402526 h 402526"/>
              <a:gd name="connsiteX6" fmla="*/ 437355 w 913630"/>
              <a:gd name="connsiteY6" fmla="*/ 384269 h 402526"/>
              <a:gd name="connsiteX7" fmla="*/ 32544 w 913630"/>
              <a:gd name="connsiteY7" fmla="*/ 384269 h 402526"/>
              <a:gd name="connsiteX0" fmla="*/ 45244 w 926330"/>
              <a:gd name="connsiteY0" fmla="*/ 384269 h 402526"/>
              <a:gd name="connsiteX1" fmla="*/ 0 w 926330"/>
              <a:gd name="connsiteY1" fmla="*/ 221550 h 402526"/>
              <a:gd name="connsiteX2" fmla="*/ 356394 w 926330"/>
              <a:gd name="connsiteY2" fmla="*/ 204088 h 402526"/>
              <a:gd name="connsiteX3" fmla="*/ 621506 w 926330"/>
              <a:gd name="connsiteY3" fmla="*/ 115188 h 402526"/>
              <a:gd name="connsiteX4" fmla="*/ 926306 w 926330"/>
              <a:gd name="connsiteY4" fmla="*/ 94 h 402526"/>
              <a:gd name="connsiteX5" fmla="*/ 806450 w 926330"/>
              <a:gd name="connsiteY5" fmla="*/ 402526 h 402526"/>
              <a:gd name="connsiteX6" fmla="*/ 450055 w 926330"/>
              <a:gd name="connsiteY6" fmla="*/ 384269 h 402526"/>
              <a:gd name="connsiteX7" fmla="*/ 45244 w 926330"/>
              <a:gd name="connsiteY7" fmla="*/ 384269 h 402526"/>
              <a:gd name="connsiteX0" fmla="*/ 33338 w 926330"/>
              <a:gd name="connsiteY0" fmla="*/ 374744 h 402526"/>
              <a:gd name="connsiteX1" fmla="*/ 0 w 926330"/>
              <a:gd name="connsiteY1" fmla="*/ 221550 h 402526"/>
              <a:gd name="connsiteX2" fmla="*/ 356394 w 926330"/>
              <a:gd name="connsiteY2" fmla="*/ 204088 h 402526"/>
              <a:gd name="connsiteX3" fmla="*/ 621506 w 926330"/>
              <a:gd name="connsiteY3" fmla="*/ 115188 h 402526"/>
              <a:gd name="connsiteX4" fmla="*/ 926306 w 926330"/>
              <a:gd name="connsiteY4" fmla="*/ 94 h 402526"/>
              <a:gd name="connsiteX5" fmla="*/ 806450 w 926330"/>
              <a:gd name="connsiteY5" fmla="*/ 402526 h 402526"/>
              <a:gd name="connsiteX6" fmla="*/ 450055 w 926330"/>
              <a:gd name="connsiteY6" fmla="*/ 384269 h 402526"/>
              <a:gd name="connsiteX7" fmla="*/ 33338 w 926330"/>
              <a:gd name="connsiteY7" fmla="*/ 374744 h 402526"/>
              <a:gd name="connsiteX0" fmla="*/ 33338 w 926330"/>
              <a:gd name="connsiteY0" fmla="*/ 374744 h 402526"/>
              <a:gd name="connsiteX1" fmla="*/ 0 w 926330"/>
              <a:gd name="connsiteY1" fmla="*/ 221550 h 402526"/>
              <a:gd name="connsiteX2" fmla="*/ 356394 w 926330"/>
              <a:gd name="connsiteY2" fmla="*/ 204088 h 402526"/>
              <a:gd name="connsiteX3" fmla="*/ 621506 w 926330"/>
              <a:gd name="connsiteY3" fmla="*/ 115188 h 402526"/>
              <a:gd name="connsiteX4" fmla="*/ 926306 w 926330"/>
              <a:gd name="connsiteY4" fmla="*/ 94 h 402526"/>
              <a:gd name="connsiteX5" fmla="*/ 806450 w 926330"/>
              <a:gd name="connsiteY5" fmla="*/ 402526 h 402526"/>
              <a:gd name="connsiteX6" fmla="*/ 450055 w 926330"/>
              <a:gd name="connsiteY6" fmla="*/ 384269 h 402526"/>
              <a:gd name="connsiteX7" fmla="*/ 33338 w 926330"/>
              <a:gd name="connsiteY7" fmla="*/ 374744 h 402526"/>
              <a:gd name="connsiteX0" fmla="*/ 33338 w 926330"/>
              <a:gd name="connsiteY0" fmla="*/ 374744 h 402526"/>
              <a:gd name="connsiteX1" fmla="*/ 0 w 926330"/>
              <a:gd name="connsiteY1" fmla="*/ 221550 h 402526"/>
              <a:gd name="connsiteX2" fmla="*/ 356394 w 926330"/>
              <a:gd name="connsiteY2" fmla="*/ 204088 h 402526"/>
              <a:gd name="connsiteX3" fmla="*/ 621506 w 926330"/>
              <a:gd name="connsiteY3" fmla="*/ 115188 h 402526"/>
              <a:gd name="connsiteX4" fmla="*/ 926306 w 926330"/>
              <a:gd name="connsiteY4" fmla="*/ 94 h 402526"/>
              <a:gd name="connsiteX5" fmla="*/ 806450 w 926330"/>
              <a:gd name="connsiteY5" fmla="*/ 402526 h 402526"/>
              <a:gd name="connsiteX6" fmla="*/ 450055 w 926330"/>
              <a:gd name="connsiteY6" fmla="*/ 384269 h 402526"/>
              <a:gd name="connsiteX7" fmla="*/ 33338 w 926330"/>
              <a:gd name="connsiteY7" fmla="*/ 374744 h 402526"/>
              <a:gd name="connsiteX0" fmla="*/ 33338 w 926330"/>
              <a:gd name="connsiteY0" fmla="*/ 374744 h 402526"/>
              <a:gd name="connsiteX1" fmla="*/ 0 w 926330"/>
              <a:gd name="connsiteY1" fmla="*/ 221550 h 402526"/>
              <a:gd name="connsiteX2" fmla="*/ 339726 w 926330"/>
              <a:gd name="connsiteY2" fmla="*/ 204088 h 402526"/>
              <a:gd name="connsiteX3" fmla="*/ 621506 w 926330"/>
              <a:gd name="connsiteY3" fmla="*/ 115188 h 402526"/>
              <a:gd name="connsiteX4" fmla="*/ 926306 w 926330"/>
              <a:gd name="connsiteY4" fmla="*/ 94 h 402526"/>
              <a:gd name="connsiteX5" fmla="*/ 806450 w 926330"/>
              <a:gd name="connsiteY5" fmla="*/ 402526 h 402526"/>
              <a:gd name="connsiteX6" fmla="*/ 450055 w 926330"/>
              <a:gd name="connsiteY6" fmla="*/ 384269 h 402526"/>
              <a:gd name="connsiteX7" fmla="*/ 33338 w 926330"/>
              <a:gd name="connsiteY7" fmla="*/ 374744 h 402526"/>
              <a:gd name="connsiteX0" fmla="*/ 33338 w 926330"/>
              <a:gd name="connsiteY0" fmla="*/ 374744 h 402526"/>
              <a:gd name="connsiteX1" fmla="*/ 0 w 926330"/>
              <a:gd name="connsiteY1" fmla="*/ 221550 h 402526"/>
              <a:gd name="connsiteX2" fmla="*/ 339726 w 926330"/>
              <a:gd name="connsiteY2" fmla="*/ 204088 h 402526"/>
              <a:gd name="connsiteX3" fmla="*/ 621506 w 926330"/>
              <a:gd name="connsiteY3" fmla="*/ 115188 h 402526"/>
              <a:gd name="connsiteX4" fmla="*/ 926306 w 926330"/>
              <a:gd name="connsiteY4" fmla="*/ 94 h 402526"/>
              <a:gd name="connsiteX5" fmla="*/ 806450 w 926330"/>
              <a:gd name="connsiteY5" fmla="*/ 402526 h 402526"/>
              <a:gd name="connsiteX6" fmla="*/ 450055 w 926330"/>
              <a:gd name="connsiteY6" fmla="*/ 384269 h 402526"/>
              <a:gd name="connsiteX7" fmla="*/ 33338 w 926330"/>
              <a:gd name="connsiteY7" fmla="*/ 374744 h 402526"/>
              <a:gd name="connsiteX0" fmla="*/ 33338 w 926322"/>
              <a:gd name="connsiteY0" fmla="*/ 374715 h 402497"/>
              <a:gd name="connsiteX1" fmla="*/ 0 w 926322"/>
              <a:gd name="connsiteY1" fmla="*/ 221521 h 402497"/>
              <a:gd name="connsiteX2" fmla="*/ 339726 w 926322"/>
              <a:gd name="connsiteY2" fmla="*/ 204059 h 402497"/>
              <a:gd name="connsiteX3" fmla="*/ 485775 w 926322"/>
              <a:gd name="connsiteY3" fmla="*/ 172309 h 402497"/>
              <a:gd name="connsiteX4" fmla="*/ 926306 w 926322"/>
              <a:gd name="connsiteY4" fmla="*/ 65 h 402497"/>
              <a:gd name="connsiteX5" fmla="*/ 806450 w 926322"/>
              <a:gd name="connsiteY5" fmla="*/ 402497 h 402497"/>
              <a:gd name="connsiteX6" fmla="*/ 450055 w 926322"/>
              <a:gd name="connsiteY6" fmla="*/ 384240 h 402497"/>
              <a:gd name="connsiteX7" fmla="*/ 33338 w 926322"/>
              <a:gd name="connsiteY7" fmla="*/ 374715 h 402497"/>
              <a:gd name="connsiteX0" fmla="*/ 33338 w 926322"/>
              <a:gd name="connsiteY0" fmla="*/ 374715 h 402497"/>
              <a:gd name="connsiteX1" fmla="*/ 0 w 926322"/>
              <a:gd name="connsiteY1" fmla="*/ 221521 h 402497"/>
              <a:gd name="connsiteX2" fmla="*/ 339726 w 926322"/>
              <a:gd name="connsiteY2" fmla="*/ 204059 h 402497"/>
              <a:gd name="connsiteX3" fmla="*/ 485775 w 926322"/>
              <a:gd name="connsiteY3" fmla="*/ 172309 h 402497"/>
              <a:gd name="connsiteX4" fmla="*/ 926306 w 926322"/>
              <a:gd name="connsiteY4" fmla="*/ 65 h 402497"/>
              <a:gd name="connsiteX5" fmla="*/ 806450 w 926322"/>
              <a:gd name="connsiteY5" fmla="*/ 402497 h 402497"/>
              <a:gd name="connsiteX6" fmla="*/ 450055 w 926322"/>
              <a:gd name="connsiteY6" fmla="*/ 384240 h 402497"/>
              <a:gd name="connsiteX7" fmla="*/ 33338 w 926322"/>
              <a:gd name="connsiteY7" fmla="*/ 374715 h 402497"/>
              <a:gd name="connsiteX0" fmla="*/ 33338 w 926306"/>
              <a:gd name="connsiteY0" fmla="*/ 386737 h 414519"/>
              <a:gd name="connsiteX1" fmla="*/ 0 w 926306"/>
              <a:gd name="connsiteY1" fmla="*/ 233543 h 414519"/>
              <a:gd name="connsiteX2" fmla="*/ 339726 w 926306"/>
              <a:gd name="connsiteY2" fmla="*/ 216081 h 414519"/>
              <a:gd name="connsiteX3" fmla="*/ 485775 w 926306"/>
              <a:gd name="connsiteY3" fmla="*/ 184331 h 414519"/>
              <a:gd name="connsiteX4" fmla="*/ 665955 w 926306"/>
              <a:gd name="connsiteY4" fmla="*/ 112101 h 414519"/>
              <a:gd name="connsiteX5" fmla="*/ 926306 w 926306"/>
              <a:gd name="connsiteY5" fmla="*/ 12087 h 414519"/>
              <a:gd name="connsiteX6" fmla="*/ 806450 w 926306"/>
              <a:gd name="connsiteY6" fmla="*/ 414519 h 414519"/>
              <a:gd name="connsiteX7" fmla="*/ 450055 w 926306"/>
              <a:gd name="connsiteY7" fmla="*/ 396262 h 414519"/>
              <a:gd name="connsiteX8" fmla="*/ 33338 w 926306"/>
              <a:gd name="connsiteY8" fmla="*/ 386737 h 414519"/>
              <a:gd name="connsiteX0" fmla="*/ 33338 w 926306"/>
              <a:gd name="connsiteY0" fmla="*/ 387106 h 414888"/>
              <a:gd name="connsiteX1" fmla="*/ 0 w 926306"/>
              <a:gd name="connsiteY1" fmla="*/ 233912 h 414888"/>
              <a:gd name="connsiteX2" fmla="*/ 339726 w 926306"/>
              <a:gd name="connsiteY2" fmla="*/ 216450 h 414888"/>
              <a:gd name="connsiteX3" fmla="*/ 485775 w 926306"/>
              <a:gd name="connsiteY3" fmla="*/ 184700 h 414888"/>
              <a:gd name="connsiteX4" fmla="*/ 673099 w 926306"/>
              <a:gd name="connsiteY4" fmla="*/ 107708 h 414888"/>
              <a:gd name="connsiteX5" fmla="*/ 926306 w 926306"/>
              <a:gd name="connsiteY5" fmla="*/ 12456 h 414888"/>
              <a:gd name="connsiteX6" fmla="*/ 806450 w 926306"/>
              <a:gd name="connsiteY6" fmla="*/ 414888 h 414888"/>
              <a:gd name="connsiteX7" fmla="*/ 450055 w 926306"/>
              <a:gd name="connsiteY7" fmla="*/ 396631 h 414888"/>
              <a:gd name="connsiteX8" fmla="*/ 33338 w 926306"/>
              <a:gd name="connsiteY8" fmla="*/ 387106 h 414888"/>
              <a:gd name="connsiteX0" fmla="*/ 33338 w 926306"/>
              <a:gd name="connsiteY0" fmla="*/ 374650 h 402432"/>
              <a:gd name="connsiteX1" fmla="*/ 0 w 926306"/>
              <a:gd name="connsiteY1" fmla="*/ 221456 h 402432"/>
              <a:gd name="connsiteX2" fmla="*/ 339726 w 926306"/>
              <a:gd name="connsiteY2" fmla="*/ 203994 h 402432"/>
              <a:gd name="connsiteX3" fmla="*/ 485775 w 926306"/>
              <a:gd name="connsiteY3" fmla="*/ 172244 h 402432"/>
              <a:gd name="connsiteX4" fmla="*/ 673099 w 926306"/>
              <a:gd name="connsiteY4" fmla="*/ 95252 h 402432"/>
              <a:gd name="connsiteX5" fmla="*/ 926306 w 926306"/>
              <a:gd name="connsiteY5" fmla="*/ 0 h 402432"/>
              <a:gd name="connsiteX6" fmla="*/ 806450 w 926306"/>
              <a:gd name="connsiteY6" fmla="*/ 402432 h 402432"/>
              <a:gd name="connsiteX7" fmla="*/ 450055 w 926306"/>
              <a:gd name="connsiteY7" fmla="*/ 384175 h 402432"/>
              <a:gd name="connsiteX8" fmla="*/ 33338 w 926306"/>
              <a:gd name="connsiteY8" fmla="*/ 374650 h 402432"/>
              <a:gd name="connsiteX0" fmla="*/ 33338 w 926306"/>
              <a:gd name="connsiteY0" fmla="*/ 386556 h 414338"/>
              <a:gd name="connsiteX1" fmla="*/ 0 w 926306"/>
              <a:gd name="connsiteY1" fmla="*/ 233362 h 414338"/>
              <a:gd name="connsiteX2" fmla="*/ 339726 w 926306"/>
              <a:gd name="connsiteY2" fmla="*/ 215900 h 414338"/>
              <a:gd name="connsiteX3" fmla="*/ 485775 w 926306"/>
              <a:gd name="connsiteY3" fmla="*/ 184150 h 414338"/>
              <a:gd name="connsiteX4" fmla="*/ 673099 w 926306"/>
              <a:gd name="connsiteY4" fmla="*/ 107158 h 414338"/>
              <a:gd name="connsiteX5" fmla="*/ 926306 w 926306"/>
              <a:gd name="connsiteY5" fmla="*/ 0 h 414338"/>
              <a:gd name="connsiteX6" fmla="*/ 806450 w 926306"/>
              <a:gd name="connsiteY6" fmla="*/ 414338 h 414338"/>
              <a:gd name="connsiteX7" fmla="*/ 450055 w 926306"/>
              <a:gd name="connsiteY7" fmla="*/ 396081 h 414338"/>
              <a:gd name="connsiteX8" fmla="*/ 33338 w 926306"/>
              <a:gd name="connsiteY8" fmla="*/ 386556 h 414338"/>
              <a:gd name="connsiteX0" fmla="*/ 33338 w 926306"/>
              <a:gd name="connsiteY0" fmla="*/ 386556 h 414338"/>
              <a:gd name="connsiteX1" fmla="*/ 0 w 926306"/>
              <a:gd name="connsiteY1" fmla="*/ 233362 h 414338"/>
              <a:gd name="connsiteX2" fmla="*/ 339726 w 926306"/>
              <a:gd name="connsiteY2" fmla="*/ 215900 h 414338"/>
              <a:gd name="connsiteX3" fmla="*/ 485775 w 926306"/>
              <a:gd name="connsiteY3" fmla="*/ 184150 h 414338"/>
              <a:gd name="connsiteX4" fmla="*/ 673099 w 926306"/>
              <a:gd name="connsiteY4" fmla="*/ 107158 h 414338"/>
              <a:gd name="connsiteX5" fmla="*/ 926306 w 926306"/>
              <a:gd name="connsiteY5" fmla="*/ 0 h 414338"/>
              <a:gd name="connsiteX6" fmla="*/ 806450 w 926306"/>
              <a:gd name="connsiteY6" fmla="*/ 414338 h 414338"/>
              <a:gd name="connsiteX7" fmla="*/ 450055 w 926306"/>
              <a:gd name="connsiteY7" fmla="*/ 396081 h 414338"/>
              <a:gd name="connsiteX8" fmla="*/ 33338 w 926306"/>
              <a:gd name="connsiteY8" fmla="*/ 386556 h 414338"/>
              <a:gd name="connsiteX0" fmla="*/ 33338 w 926306"/>
              <a:gd name="connsiteY0" fmla="*/ 386556 h 414338"/>
              <a:gd name="connsiteX1" fmla="*/ 0 w 926306"/>
              <a:gd name="connsiteY1" fmla="*/ 233362 h 414338"/>
              <a:gd name="connsiteX2" fmla="*/ 339726 w 926306"/>
              <a:gd name="connsiteY2" fmla="*/ 215900 h 414338"/>
              <a:gd name="connsiteX3" fmla="*/ 485775 w 926306"/>
              <a:gd name="connsiteY3" fmla="*/ 184150 h 414338"/>
              <a:gd name="connsiteX4" fmla="*/ 670718 w 926306"/>
              <a:gd name="connsiteY4" fmla="*/ 97633 h 414338"/>
              <a:gd name="connsiteX5" fmla="*/ 926306 w 926306"/>
              <a:gd name="connsiteY5" fmla="*/ 0 h 414338"/>
              <a:gd name="connsiteX6" fmla="*/ 806450 w 926306"/>
              <a:gd name="connsiteY6" fmla="*/ 414338 h 414338"/>
              <a:gd name="connsiteX7" fmla="*/ 450055 w 926306"/>
              <a:gd name="connsiteY7" fmla="*/ 396081 h 414338"/>
              <a:gd name="connsiteX8" fmla="*/ 33338 w 926306"/>
              <a:gd name="connsiteY8" fmla="*/ 386556 h 414338"/>
              <a:gd name="connsiteX0" fmla="*/ 33338 w 926306"/>
              <a:gd name="connsiteY0" fmla="*/ 386556 h 414338"/>
              <a:gd name="connsiteX1" fmla="*/ 0 w 926306"/>
              <a:gd name="connsiteY1" fmla="*/ 233362 h 414338"/>
              <a:gd name="connsiteX2" fmla="*/ 339726 w 926306"/>
              <a:gd name="connsiteY2" fmla="*/ 215900 h 414338"/>
              <a:gd name="connsiteX3" fmla="*/ 485775 w 926306"/>
              <a:gd name="connsiteY3" fmla="*/ 184150 h 414338"/>
              <a:gd name="connsiteX4" fmla="*/ 673099 w 926306"/>
              <a:gd name="connsiteY4" fmla="*/ 104776 h 414338"/>
              <a:gd name="connsiteX5" fmla="*/ 926306 w 926306"/>
              <a:gd name="connsiteY5" fmla="*/ 0 h 414338"/>
              <a:gd name="connsiteX6" fmla="*/ 806450 w 926306"/>
              <a:gd name="connsiteY6" fmla="*/ 414338 h 414338"/>
              <a:gd name="connsiteX7" fmla="*/ 450055 w 926306"/>
              <a:gd name="connsiteY7" fmla="*/ 396081 h 414338"/>
              <a:gd name="connsiteX8" fmla="*/ 33338 w 926306"/>
              <a:gd name="connsiteY8" fmla="*/ 386556 h 414338"/>
              <a:gd name="connsiteX0" fmla="*/ 33338 w 926306"/>
              <a:gd name="connsiteY0" fmla="*/ 386556 h 404813"/>
              <a:gd name="connsiteX1" fmla="*/ 0 w 926306"/>
              <a:gd name="connsiteY1" fmla="*/ 233362 h 404813"/>
              <a:gd name="connsiteX2" fmla="*/ 339726 w 926306"/>
              <a:gd name="connsiteY2" fmla="*/ 215900 h 404813"/>
              <a:gd name="connsiteX3" fmla="*/ 485775 w 926306"/>
              <a:gd name="connsiteY3" fmla="*/ 184150 h 404813"/>
              <a:gd name="connsiteX4" fmla="*/ 673099 w 926306"/>
              <a:gd name="connsiteY4" fmla="*/ 104776 h 404813"/>
              <a:gd name="connsiteX5" fmla="*/ 926306 w 926306"/>
              <a:gd name="connsiteY5" fmla="*/ 0 h 404813"/>
              <a:gd name="connsiteX6" fmla="*/ 808831 w 926306"/>
              <a:gd name="connsiteY6" fmla="*/ 404813 h 404813"/>
              <a:gd name="connsiteX7" fmla="*/ 450055 w 926306"/>
              <a:gd name="connsiteY7" fmla="*/ 396081 h 404813"/>
              <a:gd name="connsiteX8" fmla="*/ 33338 w 926306"/>
              <a:gd name="connsiteY8" fmla="*/ 386556 h 404813"/>
              <a:gd name="connsiteX0" fmla="*/ 33338 w 926306"/>
              <a:gd name="connsiteY0" fmla="*/ 386556 h 404813"/>
              <a:gd name="connsiteX1" fmla="*/ 0 w 926306"/>
              <a:gd name="connsiteY1" fmla="*/ 233362 h 404813"/>
              <a:gd name="connsiteX2" fmla="*/ 339726 w 926306"/>
              <a:gd name="connsiteY2" fmla="*/ 215900 h 404813"/>
              <a:gd name="connsiteX3" fmla="*/ 485775 w 926306"/>
              <a:gd name="connsiteY3" fmla="*/ 184150 h 404813"/>
              <a:gd name="connsiteX4" fmla="*/ 673099 w 926306"/>
              <a:gd name="connsiteY4" fmla="*/ 104776 h 404813"/>
              <a:gd name="connsiteX5" fmla="*/ 926306 w 926306"/>
              <a:gd name="connsiteY5" fmla="*/ 0 h 404813"/>
              <a:gd name="connsiteX6" fmla="*/ 808831 w 926306"/>
              <a:gd name="connsiteY6" fmla="*/ 404813 h 404813"/>
              <a:gd name="connsiteX7" fmla="*/ 454818 w 926306"/>
              <a:gd name="connsiteY7" fmla="*/ 386556 h 404813"/>
              <a:gd name="connsiteX8" fmla="*/ 33338 w 926306"/>
              <a:gd name="connsiteY8" fmla="*/ 386556 h 404813"/>
              <a:gd name="connsiteX0" fmla="*/ 33338 w 926306"/>
              <a:gd name="connsiteY0" fmla="*/ 386556 h 404813"/>
              <a:gd name="connsiteX1" fmla="*/ 0 w 926306"/>
              <a:gd name="connsiteY1" fmla="*/ 233362 h 404813"/>
              <a:gd name="connsiteX2" fmla="*/ 339726 w 926306"/>
              <a:gd name="connsiteY2" fmla="*/ 215900 h 404813"/>
              <a:gd name="connsiteX3" fmla="*/ 485775 w 926306"/>
              <a:gd name="connsiteY3" fmla="*/ 184150 h 404813"/>
              <a:gd name="connsiteX4" fmla="*/ 673099 w 926306"/>
              <a:gd name="connsiteY4" fmla="*/ 104776 h 404813"/>
              <a:gd name="connsiteX5" fmla="*/ 926306 w 926306"/>
              <a:gd name="connsiteY5" fmla="*/ 0 h 404813"/>
              <a:gd name="connsiteX6" fmla="*/ 808831 w 926306"/>
              <a:gd name="connsiteY6" fmla="*/ 404813 h 404813"/>
              <a:gd name="connsiteX7" fmla="*/ 642143 w 926306"/>
              <a:gd name="connsiteY7" fmla="*/ 392190 h 404813"/>
              <a:gd name="connsiteX8" fmla="*/ 454818 w 926306"/>
              <a:gd name="connsiteY8" fmla="*/ 386556 h 404813"/>
              <a:gd name="connsiteX9" fmla="*/ 33338 w 926306"/>
              <a:gd name="connsiteY9" fmla="*/ 386556 h 404813"/>
              <a:gd name="connsiteX0" fmla="*/ 33338 w 926306"/>
              <a:gd name="connsiteY0" fmla="*/ 386556 h 404813"/>
              <a:gd name="connsiteX1" fmla="*/ 0 w 926306"/>
              <a:gd name="connsiteY1" fmla="*/ 233362 h 404813"/>
              <a:gd name="connsiteX2" fmla="*/ 339726 w 926306"/>
              <a:gd name="connsiteY2" fmla="*/ 215900 h 404813"/>
              <a:gd name="connsiteX3" fmla="*/ 485775 w 926306"/>
              <a:gd name="connsiteY3" fmla="*/ 184150 h 404813"/>
              <a:gd name="connsiteX4" fmla="*/ 673099 w 926306"/>
              <a:gd name="connsiteY4" fmla="*/ 104776 h 404813"/>
              <a:gd name="connsiteX5" fmla="*/ 926306 w 926306"/>
              <a:gd name="connsiteY5" fmla="*/ 0 h 404813"/>
              <a:gd name="connsiteX6" fmla="*/ 808831 w 926306"/>
              <a:gd name="connsiteY6" fmla="*/ 404813 h 404813"/>
              <a:gd name="connsiteX7" fmla="*/ 644524 w 926306"/>
              <a:gd name="connsiteY7" fmla="*/ 389808 h 404813"/>
              <a:gd name="connsiteX8" fmla="*/ 454818 w 926306"/>
              <a:gd name="connsiteY8" fmla="*/ 386556 h 404813"/>
              <a:gd name="connsiteX9" fmla="*/ 33338 w 926306"/>
              <a:gd name="connsiteY9" fmla="*/ 386556 h 404813"/>
              <a:gd name="connsiteX0" fmla="*/ 33338 w 926306"/>
              <a:gd name="connsiteY0" fmla="*/ 386556 h 404813"/>
              <a:gd name="connsiteX1" fmla="*/ 0 w 926306"/>
              <a:gd name="connsiteY1" fmla="*/ 233362 h 404813"/>
              <a:gd name="connsiteX2" fmla="*/ 339726 w 926306"/>
              <a:gd name="connsiteY2" fmla="*/ 215900 h 404813"/>
              <a:gd name="connsiteX3" fmla="*/ 485775 w 926306"/>
              <a:gd name="connsiteY3" fmla="*/ 184150 h 404813"/>
              <a:gd name="connsiteX4" fmla="*/ 673099 w 926306"/>
              <a:gd name="connsiteY4" fmla="*/ 104776 h 404813"/>
              <a:gd name="connsiteX5" fmla="*/ 926306 w 926306"/>
              <a:gd name="connsiteY5" fmla="*/ 0 h 404813"/>
              <a:gd name="connsiteX6" fmla="*/ 808831 w 926306"/>
              <a:gd name="connsiteY6" fmla="*/ 404813 h 404813"/>
              <a:gd name="connsiteX7" fmla="*/ 644524 w 926306"/>
              <a:gd name="connsiteY7" fmla="*/ 389808 h 404813"/>
              <a:gd name="connsiteX8" fmla="*/ 454818 w 926306"/>
              <a:gd name="connsiteY8" fmla="*/ 386556 h 404813"/>
              <a:gd name="connsiteX9" fmla="*/ 33338 w 926306"/>
              <a:gd name="connsiteY9" fmla="*/ 386556 h 404813"/>
              <a:gd name="connsiteX0" fmla="*/ 33338 w 926306"/>
              <a:gd name="connsiteY0" fmla="*/ 386556 h 404813"/>
              <a:gd name="connsiteX1" fmla="*/ 0 w 926306"/>
              <a:gd name="connsiteY1" fmla="*/ 233362 h 404813"/>
              <a:gd name="connsiteX2" fmla="*/ 339726 w 926306"/>
              <a:gd name="connsiteY2" fmla="*/ 215900 h 404813"/>
              <a:gd name="connsiteX3" fmla="*/ 485775 w 926306"/>
              <a:gd name="connsiteY3" fmla="*/ 184150 h 404813"/>
              <a:gd name="connsiteX4" fmla="*/ 673099 w 926306"/>
              <a:gd name="connsiteY4" fmla="*/ 104776 h 404813"/>
              <a:gd name="connsiteX5" fmla="*/ 796924 w 926306"/>
              <a:gd name="connsiteY5" fmla="*/ 47152 h 404813"/>
              <a:gd name="connsiteX6" fmla="*/ 926306 w 926306"/>
              <a:gd name="connsiteY6" fmla="*/ 0 h 404813"/>
              <a:gd name="connsiteX7" fmla="*/ 808831 w 926306"/>
              <a:gd name="connsiteY7" fmla="*/ 404813 h 404813"/>
              <a:gd name="connsiteX8" fmla="*/ 644524 w 926306"/>
              <a:gd name="connsiteY8" fmla="*/ 389808 h 404813"/>
              <a:gd name="connsiteX9" fmla="*/ 454818 w 926306"/>
              <a:gd name="connsiteY9" fmla="*/ 386556 h 404813"/>
              <a:gd name="connsiteX10" fmla="*/ 33338 w 926306"/>
              <a:gd name="connsiteY10" fmla="*/ 386556 h 404813"/>
              <a:gd name="connsiteX0" fmla="*/ 33338 w 926306"/>
              <a:gd name="connsiteY0" fmla="*/ 386556 h 404813"/>
              <a:gd name="connsiteX1" fmla="*/ 0 w 926306"/>
              <a:gd name="connsiteY1" fmla="*/ 233362 h 404813"/>
              <a:gd name="connsiteX2" fmla="*/ 339726 w 926306"/>
              <a:gd name="connsiteY2" fmla="*/ 215900 h 404813"/>
              <a:gd name="connsiteX3" fmla="*/ 485775 w 926306"/>
              <a:gd name="connsiteY3" fmla="*/ 184150 h 404813"/>
              <a:gd name="connsiteX4" fmla="*/ 673099 w 926306"/>
              <a:gd name="connsiteY4" fmla="*/ 104776 h 404813"/>
              <a:gd name="connsiteX5" fmla="*/ 818355 w 926306"/>
              <a:gd name="connsiteY5" fmla="*/ 63099 h 404813"/>
              <a:gd name="connsiteX6" fmla="*/ 926306 w 926306"/>
              <a:gd name="connsiteY6" fmla="*/ 0 h 404813"/>
              <a:gd name="connsiteX7" fmla="*/ 808831 w 926306"/>
              <a:gd name="connsiteY7" fmla="*/ 404813 h 404813"/>
              <a:gd name="connsiteX8" fmla="*/ 644524 w 926306"/>
              <a:gd name="connsiteY8" fmla="*/ 389808 h 404813"/>
              <a:gd name="connsiteX9" fmla="*/ 454818 w 926306"/>
              <a:gd name="connsiteY9" fmla="*/ 386556 h 404813"/>
              <a:gd name="connsiteX10" fmla="*/ 33338 w 926306"/>
              <a:gd name="connsiteY10" fmla="*/ 386556 h 404813"/>
              <a:gd name="connsiteX0" fmla="*/ 33338 w 931068"/>
              <a:gd name="connsiteY0" fmla="*/ 375165 h 393422"/>
              <a:gd name="connsiteX1" fmla="*/ 0 w 931068"/>
              <a:gd name="connsiteY1" fmla="*/ 221971 h 393422"/>
              <a:gd name="connsiteX2" fmla="*/ 339726 w 931068"/>
              <a:gd name="connsiteY2" fmla="*/ 204509 h 393422"/>
              <a:gd name="connsiteX3" fmla="*/ 485775 w 931068"/>
              <a:gd name="connsiteY3" fmla="*/ 172759 h 393422"/>
              <a:gd name="connsiteX4" fmla="*/ 673099 w 931068"/>
              <a:gd name="connsiteY4" fmla="*/ 93385 h 393422"/>
              <a:gd name="connsiteX5" fmla="*/ 818355 w 931068"/>
              <a:gd name="connsiteY5" fmla="*/ 51708 h 393422"/>
              <a:gd name="connsiteX6" fmla="*/ 931068 w 931068"/>
              <a:gd name="connsiteY6" fmla="*/ 0 h 393422"/>
              <a:gd name="connsiteX7" fmla="*/ 808831 w 931068"/>
              <a:gd name="connsiteY7" fmla="*/ 393422 h 393422"/>
              <a:gd name="connsiteX8" fmla="*/ 644524 w 931068"/>
              <a:gd name="connsiteY8" fmla="*/ 378417 h 393422"/>
              <a:gd name="connsiteX9" fmla="*/ 454818 w 931068"/>
              <a:gd name="connsiteY9" fmla="*/ 375165 h 393422"/>
              <a:gd name="connsiteX10" fmla="*/ 33338 w 931068"/>
              <a:gd name="connsiteY10" fmla="*/ 375165 h 393422"/>
              <a:gd name="connsiteX0" fmla="*/ 33338 w 931068"/>
              <a:gd name="connsiteY0" fmla="*/ 375165 h 393422"/>
              <a:gd name="connsiteX1" fmla="*/ 0 w 931068"/>
              <a:gd name="connsiteY1" fmla="*/ 221971 h 393422"/>
              <a:gd name="connsiteX2" fmla="*/ 339726 w 931068"/>
              <a:gd name="connsiteY2" fmla="*/ 204509 h 393422"/>
              <a:gd name="connsiteX3" fmla="*/ 485775 w 931068"/>
              <a:gd name="connsiteY3" fmla="*/ 172759 h 393422"/>
              <a:gd name="connsiteX4" fmla="*/ 673099 w 931068"/>
              <a:gd name="connsiteY4" fmla="*/ 100220 h 393422"/>
              <a:gd name="connsiteX5" fmla="*/ 818355 w 931068"/>
              <a:gd name="connsiteY5" fmla="*/ 51708 h 393422"/>
              <a:gd name="connsiteX6" fmla="*/ 931068 w 931068"/>
              <a:gd name="connsiteY6" fmla="*/ 0 h 393422"/>
              <a:gd name="connsiteX7" fmla="*/ 808831 w 931068"/>
              <a:gd name="connsiteY7" fmla="*/ 393422 h 393422"/>
              <a:gd name="connsiteX8" fmla="*/ 644524 w 931068"/>
              <a:gd name="connsiteY8" fmla="*/ 378417 h 393422"/>
              <a:gd name="connsiteX9" fmla="*/ 454818 w 931068"/>
              <a:gd name="connsiteY9" fmla="*/ 375165 h 393422"/>
              <a:gd name="connsiteX10" fmla="*/ 33338 w 931068"/>
              <a:gd name="connsiteY10" fmla="*/ 375165 h 393422"/>
              <a:gd name="connsiteX0" fmla="*/ 33338 w 931068"/>
              <a:gd name="connsiteY0" fmla="*/ 375165 h 393422"/>
              <a:gd name="connsiteX1" fmla="*/ 0 w 931068"/>
              <a:gd name="connsiteY1" fmla="*/ 221971 h 393422"/>
              <a:gd name="connsiteX2" fmla="*/ 339726 w 931068"/>
              <a:gd name="connsiteY2" fmla="*/ 204509 h 393422"/>
              <a:gd name="connsiteX3" fmla="*/ 485775 w 931068"/>
              <a:gd name="connsiteY3" fmla="*/ 172759 h 393422"/>
              <a:gd name="connsiteX4" fmla="*/ 665956 w 931068"/>
              <a:gd name="connsiteY4" fmla="*/ 97941 h 393422"/>
              <a:gd name="connsiteX5" fmla="*/ 818355 w 931068"/>
              <a:gd name="connsiteY5" fmla="*/ 51708 h 393422"/>
              <a:gd name="connsiteX6" fmla="*/ 931068 w 931068"/>
              <a:gd name="connsiteY6" fmla="*/ 0 h 393422"/>
              <a:gd name="connsiteX7" fmla="*/ 808831 w 931068"/>
              <a:gd name="connsiteY7" fmla="*/ 393422 h 393422"/>
              <a:gd name="connsiteX8" fmla="*/ 644524 w 931068"/>
              <a:gd name="connsiteY8" fmla="*/ 378417 h 393422"/>
              <a:gd name="connsiteX9" fmla="*/ 454818 w 931068"/>
              <a:gd name="connsiteY9" fmla="*/ 375165 h 393422"/>
              <a:gd name="connsiteX10" fmla="*/ 33338 w 931068"/>
              <a:gd name="connsiteY10" fmla="*/ 375165 h 393422"/>
              <a:gd name="connsiteX0" fmla="*/ 14288 w 931068"/>
              <a:gd name="connsiteY0" fmla="*/ 375165 h 393422"/>
              <a:gd name="connsiteX1" fmla="*/ 0 w 931068"/>
              <a:gd name="connsiteY1" fmla="*/ 221971 h 393422"/>
              <a:gd name="connsiteX2" fmla="*/ 339726 w 931068"/>
              <a:gd name="connsiteY2" fmla="*/ 204509 h 393422"/>
              <a:gd name="connsiteX3" fmla="*/ 485775 w 931068"/>
              <a:gd name="connsiteY3" fmla="*/ 172759 h 393422"/>
              <a:gd name="connsiteX4" fmla="*/ 665956 w 931068"/>
              <a:gd name="connsiteY4" fmla="*/ 97941 h 393422"/>
              <a:gd name="connsiteX5" fmla="*/ 818355 w 931068"/>
              <a:gd name="connsiteY5" fmla="*/ 51708 h 393422"/>
              <a:gd name="connsiteX6" fmla="*/ 931068 w 931068"/>
              <a:gd name="connsiteY6" fmla="*/ 0 h 393422"/>
              <a:gd name="connsiteX7" fmla="*/ 808831 w 931068"/>
              <a:gd name="connsiteY7" fmla="*/ 393422 h 393422"/>
              <a:gd name="connsiteX8" fmla="*/ 644524 w 931068"/>
              <a:gd name="connsiteY8" fmla="*/ 378417 h 393422"/>
              <a:gd name="connsiteX9" fmla="*/ 454818 w 931068"/>
              <a:gd name="connsiteY9" fmla="*/ 375165 h 393422"/>
              <a:gd name="connsiteX10" fmla="*/ 14288 w 931068"/>
              <a:gd name="connsiteY10" fmla="*/ 375165 h 393422"/>
              <a:gd name="connsiteX0" fmla="*/ 544513 w 1461293"/>
              <a:gd name="connsiteY0" fmla="*/ 375165 h 393422"/>
              <a:gd name="connsiteX1" fmla="*/ 0 w 1461293"/>
              <a:gd name="connsiteY1" fmla="*/ 212859 h 393422"/>
              <a:gd name="connsiteX2" fmla="*/ 869951 w 1461293"/>
              <a:gd name="connsiteY2" fmla="*/ 204509 h 393422"/>
              <a:gd name="connsiteX3" fmla="*/ 1016000 w 1461293"/>
              <a:gd name="connsiteY3" fmla="*/ 172759 h 393422"/>
              <a:gd name="connsiteX4" fmla="*/ 1196181 w 1461293"/>
              <a:gd name="connsiteY4" fmla="*/ 97941 h 393422"/>
              <a:gd name="connsiteX5" fmla="*/ 1348580 w 1461293"/>
              <a:gd name="connsiteY5" fmla="*/ 51708 h 393422"/>
              <a:gd name="connsiteX6" fmla="*/ 1461293 w 1461293"/>
              <a:gd name="connsiteY6" fmla="*/ 0 h 393422"/>
              <a:gd name="connsiteX7" fmla="*/ 1339056 w 1461293"/>
              <a:gd name="connsiteY7" fmla="*/ 393422 h 393422"/>
              <a:gd name="connsiteX8" fmla="*/ 1174749 w 1461293"/>
              <a:gd name="connsiteY8" fmla="*/ 378417 h 393422"/>
              <a:gd name="connsiteX9" fmla="*/ 985043 w 1461293"/>
              <a:gd name="connsiteY9" fmla="*/ 375165 h 393422"/>
              <a:gd name="connsiteX10" fmla="*/ 544513 w 1461293"/>
              <a:gd name="connsiteY10" fmla="*/ 375165 h 393422"/>
              <a:gd name="connsiteX0" fmla="*/ 544513 w 1461293"/>
              <a:gd name="connsiteY0" fmla="*/ 375165 h 393422"/>
              <a:gd name="connsiteX1" fmla="*/ 211931 w 1461293"/>
              <a:gd name="connsiteY1" fmla="*/ 277236 h 393422"/>
              <a:gd name="connsiteX2" fmla="*/ 0 w 1461293"/>
              <a:gd name="connsiteY2" fmla="*/ 212859 h 393422"/>
              <a:gd name="connsiteX3" fmla="*/ 869951 w 1461293"/>
              <a:gd name="connsiteY3" fmla="*/ 204509 h 393422"/>
              <a:gd name="connsiteX4" fmla="*/ 1016000 w 1461293"/>
              <a:gd name="connsiteY4" fmla="*/ 172759 h 393422"/>
              <a:gd name="connsiteX5" fmla="*/ 1196181 w 1461293"/>
              <a:gd name="connsiteY5" fmla="*/ 97941 h 393422"/>
              <a:gd name="connsiteX6" fmla="*/ 1348580 w 1461293"/>
              <a:gd name="connsiteY6" fmla="*/ 51708 h 393422"/>
              <a:gd name="connsiteX7" fmla="*/ 1461293 w 1461293"/>
              <a:gd name="connsiteY7" fmla="*/ 0 h 393422"/>
              <a:gd name="connsiteX8" fmla="*/ 1339056 w 1461293"/>
              <a:gd name="connsiteY8" fmla="*/ 393422 h 393422"/>
              <a:gd name="connsiteX9" fmla="*/ 1174749 w 1461293"/>
              <a:gd name="connsiteY9" fmla="*/ 378417 h 393422"/>
              <a:gd name="connsiteX10" fmla="*/ 985043 w 1461293"/>
              <a:gd name="connsiteY10" fmla="*/ 375165 h 393422"/>
              <a:gd name="connsiteX11" fmla="*/ 544513 w 1461293"/>
              <a:gd name="connsiteY11" fmla="*/ 375165 h 393422"/>
              <a:gd name="connsiteX0" fmla="*/ 544513 w 1461293"/>
              <a:gd name="connsiteY0" fmla="*/ 375165 h 393422"/>
              <a:gd name="connsiteX1" fmla="*/ 2381 w 1461293"/>
              <a:gd name="connsiteY1" fmla="*/ 280274 h 393422"/>
              <a:gd name="connsiteX2" fmla="*/ 0 w 1461293"/>
              <a:gd name="connsiteY2" fmla="*/ 212859 h 393422"/>
              <a:gd name="connsiteX3" fmla="*/ 869951 w 1461293"/>
              <a:gd name="connsiteY3" fmla="*/ 204509 h 393422"/>
              <a:gd name="connsiteX4" fmla="*/ 1016000 w 1461293"/>
              <a:gd name="connsiteY4" fmla="*/ 172759 h 393422"/>
              <a:gd name="connsiteX5" fmla="*/ 1196181 w 1461293"/>
              <a:gd name="connsiteY5" fmla="*/ 97941 h 393422"/>
              <a:gd name="connsiteX6" fmla="*/ 1348580 w 1461293"/>
              <a:gd name="connsiteY6" fmla="*/ 51708 h 393422"/>
              <a:gd name="connsiteX7" fmla="*/ 1461293 w 1461293"/>
              <a:gd name="connsiteY7" fmla="*/ 0 h 393422"/>
              <a:gd name="connsiteX8" fmla="*/ 1339056 w 1461293"/>
              <a:gd name="connsiteY8" fmla="*/ 393422 h 393422"/>
              <a:gd name="connsiteX9" fmla="*/ 1174749 w 1461293"/>
              <a:gd name="connsiteY9" fmla="*/ 378417 h 393422"/>
              <a:gd name="connsiteX10" fmla="*/ 985043 w 1461293"/>
              <a:gd name="connsiteY10" fmla="*/ 375165 h 393422"/>
              <a:gd name="connsiteX11" fmla="*/ 544513 w 1461293"/>
              <a:gd name="connsiteY11" fmla="*/ 375165 h 393422"/>
              <a:gd name="connsiteX0" fmla="*/ 358775 w 1461293"/>
              <a:gd name="connsiteY0" fmla="*/ 377443 h 393422"/>
              <a:gd name="connsiteX1" fmla="*/ 2381 w 1461293"/>
              <a:gd name="connsiteY1" fmla="*/ 280274 h 393422"/>
              <a:gd name="connsiteX2" fmla="*/ 0 w 1461293"/>
              <a:gd name="connsiteY2" fmla="*/ 212859 h 393422"/>
              <a:gd name="connsiteX3" fmla="*/ 869951 w 1461293"/>
              <a:gd name="connsiteY3" fmla="*/ 204509 h 393422"/>
              <a:gd name="connsiteX4" fmla="*/ 1016000 w 1461293"/>
              <a:gd name="connsiteY4" fmla="*/ 172759 h 393422"/>
              <a:gd name="connsiteX5" fmla="*/ 1196181 w 1461293"/>
              <a:gd name="connsiteY5" fmla="*/ 97941 h 393422"/>
              <a:gd name="connsiteX6" fmla="*/ 1348580 w 1461293"/>
              <a:gd name="connsiteY6" fmla="*/ 51708 h 393422"/>
              <a:gd name="connsiteX7" fmla="*/ 1461293 w 1461293"/>
              <a:gd name="connsiteY7" fmla="*/ 0 h 393422"/>
              <a:gd name="connsiteX8" fmla="*/ 1339056 w 1461293"/>
              <a:gd name="connsiteY8" fmla="*/ 393422 h 393422"/>
              <a:gd name="connsiteX9" fmla="*/ 1174749 w 1461293"/>
              <a:gd name="connsiteY9" fmla="*/ 378417 h 393422"/>
              <a:gd name="connsiteX10" fmla="*/ 985043 w 1461293"/>
              <a:gd name="connsiteY10" fmla="*/ 375165 h 393422"/>
              <a:gd name="connsiteX11" fmla="*/ 358775 w 1461293"/>
              <a:gd name="connsiteY11" fmla="*/ 377443 h 393422"/>
              <a:gd name="connsiteX0" fmla="*/ 358775 w 1461293"/>
              <a:gd name="connsiteY0" fmla="*/ 377443 h 393422"/>
              <a:gd name="connsiteX1" fmla="*/ 2381 w 1461293"/>
              <a:gd name="connsiteY1" fmla="*/ 280274 h 393422"/>
              <a:gd name="connsiteX2" fmla="*/ 0 w 1461293"/>
              <a:gd name="connsiteY2" fmla="*/ 212859 h 393422"/>
              <a:gd name="connsiteX3" fmla="*/ 869951 w 1461293"/>
              <a:gd name="connsiteY3" fmla="*/ 204509 h 393422"/>
              <a:gd name="connsiteX4" fmla="*/ 1016000 w 1461293"/>
              <a:gd name="connsiteY4" fmla="*/ 172759 h 393422"/>
              <a:gd name="connsiteX5" fmla="*/ 1196181 w 1461293"/>
              <a:gd name="connsiteY5" fmla="*/ 97941 h 393422"/>
              <a:gd name="connsiteX6" fmla="*/ 1348580 w 1461293"/>
              <a:gd name="connsiteY6" fmla="*/ 51708 h 393422"/>
              <a:gd name="connsiteX7" fmla="*/ 1461293 w 1461293"/>
              <a:gd name="connsiteY7" fmla="*/ 0 h 393422"/>
              <a:gd name="connsiteX8" fmla="*/ 1339056 w 1461293"/>
              <a:gd name="connsiteY8" fmla="*/ 393422 h 393422"/>
              <a:gd name="connsiteX9" fmla="*/ 1174749 w 1461293"/>
              <a:gd name="connsiteY9" fmla="*/ 378417 h 393422"/>
              <a:gd name="connsiteX10" fmla="*/ 985043 w 1461293"/>
              <a:gd name="connsiteY10" fmla="*/ 375165 h 393422"/>
              <a:gd name="connsiteX11" fmla="*/ 527050 w 1461293"/>
              <a:gd name="connsiteY11" fmla="*/ 377472 h 393422"/>
              <a:gd name="connsiteX12" fmla="*/ 358775 w 1461293"/>
              <a:gd name="connsiteY12" fmla="*/ 377443 h 393422"/>
              <a:gd name="connsiteX0" fmla="*/ 358775 w 1461293"/>
              <a:gd name="connsiteY0" fmla="*/ 377443 h 489099"/>
              <a:gd name="connsiteX1" fmla="*/ 2381 w 1461293"/>
              <a:gd name="connsiteY1" fmla="*/ 280274 h 489099"/>
              <a:gd name="connsiteX2" fmla="*/ 0 w 1461293"/>
              <a:gd name="connsiteY2" fmla="*/ 212859 h 489099"/>
              <a:gd name="connsiteX3" fmla="*/ 869951 w 1461293"/>
              <a:gd name="connsiteY3" fmla="*/ 204509 h 489099"/>
              <a:gd name="connsiteX4" fmla="*/ 1016000 w 1461293"/>
              <a:gd name="connsiteY4" fmla="*/ 172759 h 489099"/>
              <a:gd name="connsiteX5" fmla="*/ 1196181 w 1461293"/>
              <a:gd name="connsiteY5" fmla="*/ 97941 h 489099"/>
              <a:gd name="connsiteX6" fmla="*/ 1348580 w 1461293"/>
              <a:gd name="connsiteY6" fmla="*/ 51708 h 489099"/>
              <a:gd name="connsiteX7" fmla="*/ 1461293 w 1461293"/>
              <a:gd name="connsiteY7" fmla="*/ 0 h 489099"/>
              <a:gd name="connsiteX8" fmla="*/ 1339056 w 1461293"/>
              <a:gd name="connsiteY8" fmla="*/ 393422 h 489099"/>
              <a:gd name="connsiteX9" fmla="*/ 1174749 w 1461293"/>
              <a:gd name="connsiteY9" fmla="*/ 378417 h 489099"/>
              <a:gd name="connsiteX10" fmla="*/ 985043 w 1461293"/>
              <a:gd name="connsiteY10" fmla="*/ 375165 h 489099"/>
              <a:gd name="connsiteX11" fmla="*/ 524669 w 1461293"/>
              <a:gd name="connsiteY11" fmla="*/ 489098 h 489099"/>
              <a:gd name="connsiteX12" fmla="*/ 358775 w 1461293"/>
              <a:gd name="connsiteY12" fmla="*/ 377443 h 489099"/>
              <a:gd name="connsiteX0" fmla="*/ 358775 w 1461293"/>
              <a:gd name="connsiteY0" fmla="*/ 377443 h 489098"/>
              <a:gd name="connsiteX1" fmla="*/ 2381 w 1461293"/>
              <a:gd name="connsiteY1" fmla="*/ 280274 h 489098"/>
              <a:gd name="connsiteX2" fmla="*/ 0 w 1461293"/>
              <a:gd name="connsiteY2" fmla="*/ 212859 h 489098"/>
              <a:gd name="connsiteX3" fmla="*/ 869951 w 1461293"/>
              <a:gd name="connsiteY3" fmla="*/ 204509 h 489098"/>
              <a:gd name="connsiteX4" fmla="*/ 1016000 w 1461293"/>
              <a:gd name="connsiteY4" fmla="*/ 172759 h 489098"/>
              <a:gd name="connsiteX5" fmla="*/ 1196181 w 1461293"/>
              <a:gd name="connsiteY5" fmla="*/ 97941 h 489098"/>
              <a:gd name="connsiteX6" fmla="*/ 1348580 w 1461293"/>
              <a:gd name="connsiteY6" fmla="*/ 51708 h 489098"/>
              <a:gd name="connsiteX7" fmla="*/ 1461293 w 1461293"/>
              <a:gd name="connsiteY7" fmla="*/ 0 h 489098"/>
              <a:gd name="connsiteX8" fmla="*/ 1339056 w 1461293"/>
              <a:gd name="connsiteY8" fmla="*/ 393422 h 489098"/>
              <a:gd name="connsiteX9" fmla="*/ 1174749 w 1461293"/>
              <a:gd name="connsiteY9" fmla="*/ 378417 h 489098"/>
              <a:gd name="connsiteX10" fmla="*/ 985043 w 1461293"/>
              <a:gd name="connsiteY10" fmla="*/ 375165 h 489098"/>
              <a:gd name="connsiteX11" fmla="*/ 524669 w 1461293"/>
              <a:gd name="connsiteY11" fmla="*/ 489098 h 489098"/>
              <a:gd name="connsiteX12" fmla="*/ 358775 w 1461293"/>
              <a:gd name="connsiteY12" fmla="*/ 377443 h 489098"/>
              <a:gd name="connsiteX0" fmla="*/ 358775 w 1461293"/>
              <a:gd name="connsiteY0" fmla="*/ 377443 h 489098"/>
              <a:gd name="connsiteX1" fmla="*/ 2381 w 1461293"/>
              <a:gd name="connsiteY1" fmla="*/ 280274 h 489098"/>
              <a:gd name="connsiteX2" fmla="*/ 0 w 1461293"/>
              <a:gd name="connsiteY2" fmla="*/ 212859 h 489098"/>
              <a:gd name="connsiteX3" fmla="*/ 869951 w 1461293"/>
              <a:gd name="connsiteY3" fmla="*/ 204509 h 489098"/>
              <a:gd name="connsiteX4" fmla="*/ 1016000 w 1461293"/>
              <a:gd name="connsiteY4" fmla="*/ 172759 h 489098"/>
              <a:gd name="connsiteX5" fmla="*/ 1196181 w 1461293"/>
              <a:gd name="connsiteY5" fmla="*/ 97941 h 489098"/>
              <a:gd name="connsiteX6" fmla="*/ 1348580 w 1461293"/>
              <a:gd name="connsiteY6" fmla="*/ 51708 h 489098"/>
              <a:gd name="connsiteX7" fmla="*/ 1461293 w 1461293"/>
              <a:gd name="connsiteY7" fmla="*/ 0 h 489098"/>
              <a:gd name="connsiteX8" fmla="*/ 1339056 w 1461293"/>
              <a:gd name="connsiteY8" fmla="*/ 393422 h 489098"/>
              <a:gd name="connsiteX9" fmla="*/ 1174749 w 1461293"/>
              <a:gd name="connsiteY9" fmla="*/ 378417 h 489098"/>
              <a:gd name="connsiteX10" fmla="*/ 985043 w 1461293"/>
              <a:gd name="connsiteY10" fmla="*/ 375165 h 489098"/>
              <a:gd name="connsiteX11" fmla="*/ 524669 w 1461293"/>
              <a:gd name="connsiteY11" fmla="*/ 489098 h 489098"/>
              <a:gd name="connsiteX12" fmla="*/ 358775 w 1461293"/>
              <a:gd name="connsiteY12" fmla="*/ 377443 h 489098"/>
              <a:gd name="connsiteX0" fmla="*/ 358775 w 1461293"/>
              <a:gd name="connsiteY0" fmla="*/ 377443 h 489098"/>
              <a:gd name="connsiteX1" fmla="*/ 2381 w 1461293"/>
              <a:gd name="connsiteY1" fmla="*/ 280274 h 489098"/>
              <a:gd name="connsiteX2" fmla="*/ 0 w 1461293"/>
              <a:gd name="connsiteY2" fmla="*/ 212859 h 489098"/>
              <a:gd name="connsiteX3" fmla="*/ 869951 w 1461293"/>
              <a:gd name="connsiteY3" fmla="*/ 204509 h 489098"/>
              <a:gd name="connsiteX4" fmla="*/ 1016000 w 1461293"/>
              <a:gd name="connsiteY4" fmla="*/ 172759 h 489098"/>
              <a:gd name="connsiteX5" fmla="*/ 1196181 w 1461293"/>
              <a:gd name="connsiteY5" fmla="*/ 97941 h 489098"/>
              <a:gd name="connsiteX6" fmla="*/ 1348580 w 1461293"/>
              <a:gd name="connsiteY6" fmla="*/ 51708 h 489098"/>
              <a:gd name="connsiteX7" fmla="*/ 1461293 w 1461293"/>
              <a:gd name="connsiteY7" fmla="*/ 0 h 489098"/>
              <a:gd name="connsiteX8" fmla="*/ 1339056 w 1461293"/>
              <a:gd name="connsiteY8" fmla="*/ 393422 h 489098"/>
              <a:gd name="connsiteX9" fmla="*/ 1174749 w 1461293"/>
              <a:gd name="connsiteY9" fmla="*/ 378417 h 489098"/>
              <a:gd name="connsiteX10" fmla="*/ 985043 w 1461293"/>
              <a:gd name="connsiteY10" fmla="*/ 375165 h 489098"/>
              <a:gd name="connsiteX11" fmla="*/ 684212 w 1461293"/>
              <a:gd name="connsiteY11" fmla="*/ 452650 h 489098"/>
              <a:gd name="connsiteX12" fmla="*/ 524669 w 1461293"/>
              <a:gd name="connsiteY12" fmla="*/ 489098 h 489098"/>
              <a:gd name="connsiteX13" fmla="*/ 358775 w 1461293"/>
              <a:gd name="connsiteY13" fmla="*/ 377443 h 489098"/>
              <a:gd name="connsiteX0" fmla="*/ 358775 w 1461293"/>
              <a:gd name="connsiteY0" fmla="*/ 377443 h 525548"/>
              <a:gd name="connsiteX1" fmla="*/ 2381 w 1461293"/>
              <a:gd name="connsiteY1" fmla="*/ 280274 h 525548"/>
              <a:gd name="connsiteX2" fmla="*/ 0 w 1461293"/>
              <a:gd name="connsiteY2" fmla="*/ 212859 h 525548"/>
              <a:gd name="connsiteX3" fmla="*/ 869951 w 1461293"/>
              <a:gd name="connsiteY3" fmla="*/ 204509 h 525548"/>
              <a:gd name="connsiteX4" fmla="*/ 1016000 w 1461293"/>
              <a:gd name="connsiteY4" fmla="*/ 172759 h 525548"/>
              <a:gd name="connsiteX5" fmla="*/ 1196181 w 1461293"/>
              <a:gd name="connsiteY5" fmla="*/ 97941 h 525548"/>
              <a:gd name="connsiteX6" fmla="*/ 1348580 w 1461293"/>
              <a:gd name="connsiteY6" fmla="*/ 51708 h 525548"/>
              <a:gd name="connsiteX7" fmla="*/ 1461293 w 1461293"/>
              <a:gd name="connsiteY7" fmla="*/ 0 h 525548"/>
              <a:gd name="connsiteX8" fmla="*/ 1339056 w 1461293"/>
              <a:gd name="connsiteY8" fmla="*/ 393422 h 525548"/>
              <a:gd name="connsiteX9" fmla="*/ 1174749 w 1461293"/>
              <a:gd name="connsiteY9" fmla="*/ 378417 h 525548"/>
              <a:gd name="connsiteX10" fmla="*/ 985043 w 1461293"/>
              <a:gd name="connsiteY10" fmla="*/ 375165 h 525548"/>
              <a:gd name="connsiteX11" fmla="*/ 679449 w 1461293"/>
              <a:gd name="connsiteY11" fmla="*/ 525548 h 525548"/>
              <a:gd name="connsiteX12" fmla="*/ 524669 w 1461293"/>
              <a:gd name="connsiteY12" fmla="*/ 489098 h 525548"/>
              <a:gd name="connsiteX13" fmla="*/ 358775 w 1461293"/>
              <a:gd name="connsiteY13" fmla="*/ 377443 h 525548"/>
              <a:gd name="connsiteX0" fmla="*/ 358775 w 1461293"/>
              <a:gd name="connsiteY0" fmla="*/ 377443 h 525548"/>
              <a:gd name="connsiteX1" fmla="*/ 2381 w 1461293"/>
              <a:gd name="connsiteY1" fmla="*/ 280274 h 525548"/>
              <a:gd name="connsiteX2" fmla="*/ 0 w 1461293"/>
              <a:gd name="connsiteY2" fmla="*/ 212859 h 525548"/>
              <a:gd name="connsiteX3" fmla="*/ 869951 w 1461293"/>
              <a:gd name="connsiteY3" fmla="*/ 204509 h 525548"/>
              <a:gd name="connsiteX4" fmla="*/ 1016000 w 1461293"/>
              <a:gd name="connsiteY4" fmla="*/ 172759 h 525548"/>
              <a:gd name="connsiteX5" fmla="*/ 1196181 w 1461293"/>
              <a:gd name="connsiteY5" fmla="*/ 97941 h 525548"/>
              <a:gd name="connsiteX6" fmla="*/ 1348580 w 1461293"/>
              <a:gd name="connsiteY6" fmla="*/ 51708 h 525548"/>
              <a:gd name="connsiteX7" fmla="*/ 1461293 w 1461293"/>
              <a:gd name="connsiteY7" fmla="*/ 0 h 525548"/>
              <a:gd name="connsiteX8" fmla="*/ 1339056 w 1461293"/>
              <a:gd name="connsiteY8" fmla="*/ 393422 h 525548"/>
              <a:gd name="connsiteX9" fmla="*/ 1174749 w 1461293"/>
              <a:gd name="connsiteY9" fmla="*/ 378417 h 525548"/>
              <a:gd name="connsiteX10" fmla="*/ 985043 w 1461293"/>
              <a:gd name="connsiteY10" fmla="*/ 375165 h 525548"/>
              <a:gd name="connsiteX11" fmla="*/ 679449 w 1461293"/>
              <a:gd name="connsiteY11" fmla="*/ 525548 h 525548"/>
              <a:gd name="connsiteX12" fmla="*/ 524669 w 1461293"/>
              <a:gd name="connsiteY12" fmla="*/ 489098 h 525548"/>
              <a:gd name="connsiteX13" fmla="*/ 358775 w 1461293"/>
              <a:gd name="connsiteY13" fmla="*/ 377443 h 525548"/>
              <a:gd name="connsiteX0" fmla="*/ 358775 w 1461293"/>
              <a:gd name="connsiteY0" fmla="*/ 377443 h 525548"/>
              <a:gd name="connsiteX1" fmla="*/ 2381 w 1461293"/>
              <a:gd name="connsiteY1" fmla="*/ 280274 h 525548"/>
              <a:gd name="connsiteX2" fmla="*/ 0 w 1461293"/>
              <a:gd name="connsiteY2" fmla="*/ 212859 h 525548"/>
              <a:gd name="connsiteX3" fmla="*/ 869951 w 1461293"/>
              <a:gd name="connsiteY3" fmla="*/ 204509 h 525548"/>
              <a:gd name="connsiteX4" fmla="*/ 1016000 w 1461293"/>
              <a:gd name="connsiteY4" fmla="*/ 172759 h 525548"/>
              <a:gd name="connsiteX5" fmla="*/ 1196181 w 1461293"/>
              <a:gd name="connsiteY5" fmla="*/ 97941 h 525548"/>
              <a:gd name="connsiteX6" fmla="*/ 1348580 w 1461293"/>
              <a:gd name="connsiteY6" fmla="*/ 51708 h 525548"/>
              <a:gd name="connsiteX7" fmla="*/ 1461293 w 1461293"/>
              <a:gd name="connsiteY7" fmla="*/ 0 h 525548"/>
              <a:gd name="connsiteX8" fmla="*/ 1339056 w 1461293"/>
              <a:gd name="connsiteY8" fmla="*/ 393422 h 525548"/>
              <a:gd name="connsiteX9" fmla="*/ 1174749 w 1461293"/>
              <a:gd name="connsiteY9" fmla="*/ 378417 h 525548"/>
              <a:gd name="connsiteX10" fmla="*/ 985043 w 1461293"/>
              <a:gd name="connsiteY10" fmla="*/ 375165 h 525548"/>
              <a:gd name="connsiteX11" fmla="*/ 850900 w 1461293"/>
              <a:gd name="connsiteY11" fmla="*/ 441258 h 525548"/>
              <a:gd name="connsiteX12" fmla="*/ 679449 w 1461293"/>
              <a:gd name="connsiteY12" fmla="*/ 525548 h 525548"/>
              <a:gd name="connsiteX13" fmla="*/ 524669 w 1461293"/>
              <a:gd name="connsiteY13" fmla="*/ 489098 h 525548"/>
              <a:gd name="connsiteX14" fmla="*/ 358775 w 1461293"/>
              <a:gd name="connsiteY14" fmla="*/ 377443 h 525548"/>
              <a:gd name="connsiteX0" fmla="*/ 358775 w 1461293"/>
              <a:gd name="connsiteY0" fmla="*/ 377443 h 525548"/>
              <a:gd name="connsiteX1" fmla="*/ 2381 w 1461293"/>
              <a:gd name="connsiteY1" fmla="*/ 280274 h 525548"/>
              <a:gd name="connsiteX2" fmla="*/ 0 w 1461293"/>
              <a:gd name="connsiteY2" fmla="*/ 212859 h 525548"/>
              <a:gd name="connsiteX3" fmla="*/ 869951 w 1461293"/>
              <a:gd name="connsiteY3" fmla="*/ 204509 h 525548"/>
              <a:gd name="connsiteX4" fmla="*/ 1016000 w 1461293"/>
              <a:gd name="connsiteY4" fmla="*/ 172759 h 525548"/>
              <a:gd name="connsiteX5" fmla="*/ 1196181 w 1461293"/>
              <a:gd name="connsiteY5" fmla="*/ 97941 h 525548"/>
              <a:gd name="connsiteX6" fmla="*/ 1348580 w 1461293"/>
              <a:gd name="connsiteY6" fmla="*/ 51708 h 525548"/>
              <a:gd name="connsiteX7" fmla="*/ 1461293 w 1461293"/>
              <a:gd name="connsiteY7" fmla="*/ 0 h 525548"/>
              <a:gd name="connsiteX8" fmla="*/ 1339056 w 1461293"/>
              <a:gd name="connsiteY8" fmla="*/ 393422 h 525548"/>
              <a:gd name="connsiteX9" fmla="*/ 1174749 w 1461293"/>
              <a:gd name="connsiteY9" fmla="*/ 378417 h 525548"/>
              <a:gd name="connsiteX10" fmla="*/ 985043 w 1461293"/>
              <a:gd name="connsiteY10" fmla="*/ 375165 h 525548"/>
              <a:gd name="connsiteX11" fmla="*/ 850900 w 1461293"/>
              <a:gd name="connsiteY11" fmla="*/ 441258 h 525548"/>
              <a:gd name="connsiteX12" fmla="*/ 679449 w 1461293"/>
              <a:gd name="connsiteY12" fmla="*/ 525548 h 525548"/>
              <a:gd name="connsiteX13" fmla="*/ 524669 w 1461293"/>
              <a:gd name="connsiteY13" fmla="*/ 489098 h 525548"/>
              <a:gd name="connsiteX14" fmla="*/ 358775 w 1461293"/>
              <a:gd name="connsiteY14" fmla="*/ 377443 h 525548"/>
              <a:gd name="connsiteX0" fmla="*/ 358775 w 1461293"/>
              <a:gd name="connsiteY0" fmla="*/ 377443 h 525548"/>
              <a:gd name="connsiteX1" fmla="*/ 2381 w 1461293"/>
              <a:gd name="connsiteY1" fmla="*/ 280274 h 525548"/>
              <a:gd name="connsiteX2" fmla="*/ 0 w 1461293"/>
              <a:gd name="connsiteY2" fmla="*/ 212859 h 525548"/>
              <a:gd name="connsiteX3" fmla="*/ 869951 w 1461293"/>
              <a:gd name="connsiteY3" fmla="*/ 204509 h 525548"/>
              <a:gd name="connsiteX4" fmla="*/ 1016000 w 1461293"/>
              <a:gd name="connsiteY4" fmla="*/ 172759 h 525548"/>
              <a:gd name="connsiteX5" fmla="*/ 1196181 w 1461293"/>
              <a:gd name="connsiteY5" fmla="*/ 97941 h 525548"/>
              <a:gd name="connsiteX6" fmla="*/ 1348580 w 1461293"/>
              <a:gd name="connsiteY6" fmla="*/ 51708 h 525548"/>
              <a:gd name="connsiteX7" fmla="*/ 1461293 w 1461293"/>
              <a:gd name="connsiteY7" fmla="*/ 0 h 525548"/>
              <a:gd name="connsiteX8" fmla="*/ 1339056 w 1461293"/>
              <a:gd name="connsiteY8" fmla="*/ 393422 h 525548"/>
              <a:gd name="connsiteX9" fmla="*/ 1174749 w 1461293"/>
              <a:gd name="connsiteY9" fmla="*/ 378417 h 525548"/>
              <a:gd name="connsiteX10" fmla="*/ 985043 w 1461293"/>
              <a:gd name="connsiteY10" fmla="*/ 375165 h 525548"/>
              <a:gd name="connsiteX11" fmla="*/ 850900 w 1461293"/>
              <a:gd name="connsiteY11" fmla="*/ 475430 h 525548"/>
              <a:gd name="connsiteX12" fmla="*/ 679449 w 1461293"/>
              <a:gd name="connsiteY12" fmla="*/ 525548 h 525548"/>
              <a:gd name="connsiteX13" fmla="*/ 524669 w 1461293"/>
              <a:gd name="connsiteY13" fmla="*/ 489098 h 525548"/>
              <a:gd name="connsiteX14" fmla="*/ 358775 w 1461293"/>
              <a:gd name="connsiteY14" fmla="*/ 377443 h 525548"/>
              <a:gd name="connsiteX0" fmla="*/ 358775 w 1461293"/>
              <a:gd name="connsiteY0" fmla="*/ 377443 h 525548"/>
              <a:gd name="connsiteX1" fmla="*/ 2381 w 1461293"/>
              <a:gd name="connsiteY1" fmla="*/ 280274 h 525548"/>
              <a:gd name="connsiteX2" fmla="*/ 0 w 1461293"/>
              <a:gd name="connsiteY2" fmla="*/ 212859 h 525548"/>
              <a:gd name="connsiteX3" fmla="*/ 869951 w 1461293"/>
              <a:gd name="connsiteY3" fmla="*/ 204509 h 525548"/>
              <a:gd name="connsiteX4" fmla="*/ 1016000 w 1461293"/>
              <a:gd name="connsiteY4" fmla="*/ 172759 h 525548"/>
              <a:gd name="connsiteX5" fmla="*/ 1196181 w 1461293"/>
              <a:gd name="connsiteY5" fmla="*/ 97941 h 525548"/>
              <a:gd name="connsiteX6" fmla="*/ 1348580 w 1461293"/>
              <a:gd name="connsiteY6" fmla="*/ 51708 h 525548"/>
              <a:gd name="connsiteX7" fmla="*/ 1461293 w 1461293"/>
              <a:gd name="connsiteY7" fmla="*/ 0 h 525548"/>
              <a:gd name="connsiteX8" fmla="*/ 1339056 w 1461293"/>
              <a:gd name="connsiteY8" fmla="*/ 393422 h 525548"/>
              <a:gd name="connsiteX9" fmla="*/ 1174749 w 1461293"/>
              <a:gd name="connsiteY9" fmla="*/ 378417 h 525548"/>
              <a:gd name="connsiteX10" fmla="*/ 999331 w 1461293"/>
              <a:gd name="connsiteY10" fmla="*/ 370609 h 525548"/>
              <a:gd name="connsiteX11" fmla="*/ 850900 w 1461293"/>
              <a:gd name="connsiteY11" fmla="*/ 475430 h 525548"/>
              <a:gd name="connsiteX12" fmla="*/ 679449 w 1461293"/>
              <a:gd name="connsiteY12" fmla="*/ 525548 h 525548"/>
              <a:gd name="connsiteX13" fmla="*/ 524669 w 1461293"/>
              <a:gd name="connsiteY13" fmla="*/ 489098 h 525548"/>
              <a:gd name="connsiteX14" fmla="*/ 358775 w 1461293"/>
              <a:gd name="connsiteY14" fmla="*/ 377443 h 525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61293" h="525548">
                <a:moveTo>
                  <a:pt x="358775" y="377443"/>
                </a:moveTo>
                <a:lnTo>
                  <a:pt x="2381" y="280274"/>
                </a:lnTo>
                <a:cubicBezTo>
                  <a:pt x="1587" y="257802"/>
                  <a:pt x="794" y="235331"/>
                  <a:pt x="0" y="212859"/>
                </a:cubicBezTo>
                <a:cubicBezTo>
                  <a:pt x="64294" y="204128"/>
                  <a:pt x="772320" y="222764"/>
                  <a:pt x="869951" y="204509"/>
                </a:cubicBezTo>
                <a:cubicBezTo>
                  <a:pt x="869157" y="206890"/>
                  <a:pt x="1016794" y="170378"/>
                  <a:pt x="1016000" y="172759"/>
                </a:cubicBezTo>
                <a:cubicBezTo>
                  <a:pt x="1070371" y="155429"/>
                  <a:pt x="1122759" y="126648"/>
                  <a:pt x="1196181" y="97941"/>
                </a:cubicBezTo>
                <a:lnTo>
                  <a:pt x="1348580" y="51708"/>
                </a:lnTo>
                <a:lnTo>
                  <a:pt x="1461293" y="0"/>
                </a:lnTo>
                <a:lnTo>
                  <a:pt x="1339056" y="393422"/>
                </a:lnTo>
                <a:lnTo>
                  <a:pt x="1174749" y="378417"/>
                </a:lnTo>
                <a:lnTo>
                  <a:pt x="999331" y="370609"/>
                </a:lnTo>
                <a:lnTo>
                  <a:pt x="850900" y="475430"/>
                </a:lnTo>
                <a:lnTo>
                  <a:pt x="679449" y="525548"/>
                </a:lnTo>
                <a:cubicBezTo>
                  <a:pt x="627856" y="513398"/>
                  <a:pt x="583406" y="505804"/>
                  <a:pt x="524669" y="489098"/>
                </a:cubicBezTo>
                <a:cubicBezTo>
                  <a:pt x="448866" y="453028"/>
                  <a:pt x="434314" y="432370"/>
                  <a:pt x="358775" y="377443"/>
                </a:cubicBezTo>
                <a:close/>
              </a:path>
            </a:pathLst>
          </a:custGeom>
          <a:solidFill>
            <a:srgbClr val="FF0000">
              <a:alpha val="48000"/>
            </a:srgbClr>
          </a:solidFill>
          <a:ln>
            <a:noFill/>
          </a:ln>
          <a:effectLst>
            <a:innerShdw blurRad="1219200" dist="330200" dir="5400000">
              <a:srgbClr val="FF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3121818" y="1602296"/>
            <a:ext cx="2379663" cy="954107"/>
          </a:xfrm>
          <a:prstGeom prst="rect">
            <a:avLst/>
          </a:prstGeom>
          <a:solidFill>
            <a:schemeClr val="bg2">
              <a:alpha val="66000"/>
            </a:schemeClr>
          </a:solidFill>
          <a:ln w="6350">
            <a:solidFill>
              <a:schemeClr val="tx1"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indent="0" algn="ctr">
              <a:defRPr sz="1400">
                <a:solidFill>
                  <a:sysClr val="windowText" lastClr="000000"/>
                </a:solidFill>
                <a:latin typeface="+mn-lt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</a:defRPr>
            </a:lvl5pPr>
            <a:lvl6pPr indent="0">
              <a:defRPr sz="1100">
                <a:solidFill>
                  <a:schemeClr val="lt1"/>
                </a:solidFill>
                <a:latin typeface="+mn-lt"/>
              </a:defRPr>
            </a:lvl6pPr>
            <a:lvl7pPr indent="0">
              <a:defRPr sz="1100">
                <a:solidFill>
                  <a:schemeClr val="lt1"/>
                </a:solidFill>
                <a:latin typeface="+mn-lt"/>
              </a:defRPr>
            </a:lvl7pPr>
            <a:lvl8pPr indent="0">
              <a:defRPr sz="1100">
                <a:solidFill>
                  <a:schemeClr val="lt1"/>
                </a:solidFill>
                <a:latin typeface="+mn-lt"/>
              </a:defRPr>
            </a:lvl8pPr>
            <a:lvl9pPr indent="0">
              <a:defRPr sz="1100">
                <a:solidFill>
                  <a:schemeClr val="lt1"/>
                </a:solidFill>
                <a:latin typeface="+mn-lt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ZA" dirty="0" smtClean="0"/>
              <a:t>High </a:t>
            </a:r>
            <a:r>
              <a:rPr lang="en-ZA" dirty="0"/>
              <a:t>water requirement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ZA" dirty="0" smtClean="0"/>
              <a:t>Unlawful </a:t>
            </a:r>
            <a:r>
              <a:rPr lang="en-ZA" dirty="0"/>
              <a:t>removed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ZA" dirty="0" smtClean="0"/>
              <a:t>WC/</a:t>
            </a:r>
            <a:r>
              <a:rPr lang="en-ZA" dirty="0" err="1" smtClean="0"/>
              <a:t>WDM</a:t>
            </a:r>
            <a:r>
              <a:rPr lang="en-ZA" dirty="0" smtClean="0"/>
              <a:t> savings</a:t>
            </a:r>
            <a:endParaRPr lang="en-ZA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ZA" dirty="0"/>
              <a:t>Tshwane re-use</a:t>
            </a:r>
          </a:p>
        </p:txBody>
      </p:sp>
      <p:cxnSp>
        <p:nvCxnSpPr>
          <p:cNvPr id="39" name="Straight Arrow Connector 38"/>
          <p:cNvCxnSpPr>
            <a:stCxn id="36" idx="2"/>
          </p:cNvCxnSpPr>
          <p:nvPr/>
        </p:nvCxnSpPr>
        <p:spPr>
          <a:xfrm>
            <a:off x="4311650" y="2556403"/>
            <a:ext cx="927100" cy="872597"/>
          </a:xfrm>
          <a:prstGeom prst="straightConnector1">
            <a:avLst/>
          </a:prstGeom>
          <a:ln w="9525">
            <a:solidFill>
              <a:schemeClr val="tx1">
                <a:alpha val="65000"/>
              </a:schemeClr>
            </a:solidFill>
            <a:prstDash val="sysDot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621337" y="1574810"/>
            <a:ext cx="2532063" cy="523220"/>
          </a:xfrm>
          <a:prstGeom prst="rect">
            <a:avLst/>
          </a:prstGeom>
          <a:solidFill>
            <a:schemeClr val="bg2">
              <a:alpha val="66000"/>
            </a:schemeClr>
          </a:solidFill>
          <a:ln w="6350">
            <a:solidFill>
              <a:schemeClr val="tx1"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indent="0" algn="ctr">
              <a:defRPr sz="1400">
                <a:solidFill>
                  <a:sysClr val="windowText" lastClr="000000"/>
                </a:solidFill>
                <a:latin typeface="+mn-lt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</a:defRPr>
            </a:lvl5pPr>
            <a:lvl6pPr indent="0">
              <a:defRPr sz="1100">
                <a:solidFill>
                  <a:schemeClr val="lt1"/>
                </a:solidFill>
                <a:latin typeface="+mn-lt"/>
              </a:defRPr>
            </a:lvl6pPr>
            <a:lvl7pPr indent="0">
              <a:defRPr sz="1100">
                <a:solidFill>
                  <a:schemeClr val="lt1"/>
                </a:solidFill>
                <a:latin typeface="+mn-lt"/>
              </a:defRPr>
            </a:lvl7pPr>
            <a:lvl8pPr indent="0">
              <a:defRPr sz="1100">
                <a:solidFill>
                  <a:schemeClr val="lt1"/>
                </a:solidFill>
                <a:latin typeface="+mn-lt"/>
              </a:defRPr>
            </a:lvl8pPr>
            <a:lvl9pPr indent="0">
              <a:defRPr sz="1100">
                <a:solidFill>
                  <a:schemeClr val="lt1"/>
                </a:solidFill>
                <a:latin typeface="+mn-lt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ZA" dirty="0"/>
              <a:t> High water requirement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ZA" dirty="0"/>
              <a:t> Unlawful removed</a:t>
            </a:r>
          </a:p>
        </p:txBody>
      </p:sp>
      <p:cxnSp>
        <p:nvCxnSpPr>
          <p:cNvPr id="46" name="Straight Arrow Connector 45"/>
          <p:cNvCxnSpPr>
            <a:stCxn id="43" idx="2"/>
          </p:cNvCxnSpPr>
          <p:nvPr/>
        </p:nvCxnSpPr>
        <p:spPr>
          <a:xfrm>
            <a:off x="6887369" y="2098030"/>
            <a:ext cx="342106" cy="435513"/>
          </a:xfrm>
          <a:prstGeom prst="straightConnector1">
            <a:avLst/>
          </a:prstGeom>
          <a:ln w="9525">
            <a:solidFill>
              <a:schemeClr val="tx1">
                <a:alpha val="65000"/>
              </a:schemeClr>
            </a:solidFill>
            <a:prstDash val="sysDot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 bwMode="auto">
          <a:xfrm>
            <a:off x="6269699" y="3479482"/>
            <a:ext cx="1731301" cy="577850"/>
          </a:xfrm>
          <a:prstGeom prst="rect">
            <a:avLst/>
          </a:prstGeom>
          <a:solidFill>
            <a:schemeClr val="bg2">
              <a:alpha val="66000"/>
            </a:schemeClr>
          </a:solidFill>
          <a:ln w="6350">
            <a:solidFill>
              <a:schemeClr val="tx1"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ZA" sz="1400" dirty="0" err="1" smtClean="0">
                <a:solidFill>
                  <a:sysClr val="windowText" lastClr="000000"/>
                </a:solidFill>
              </a:rPr>
              <a:t>LHWP</a:t>
            </a:r>
            <a:r>
              <a:rPr lang="en-ZA" sz="1400" dirty="0" smtClean="0">
                <a:solidFill>
                  <a:sysClr val="windowText" lastClr="000000"/>
                </a:solidFill>
              </a:rPr>
              <a:t> Phase II Yield</a:t>
            </a:r>
          </a:p>
          <a:p>
            <a:pPr algn="ctr">
              <a:defRPr/>
            </a:pPr>
            <a:r>
              <a:rPr lang="en-ZA" sz="1400" dirty="0">
                <a:solidFill>
                  <a:sysClr val="windowText" lastClr="000000"/>
                </a:solidFill>
              </a:rPr>
              <a:t>(</a:t>
            </a:r>
            <a:r>
              <a:rPr lang="en-ZA" sz="1400" dirty="0" err="1" smtClean="0">
                <a:solidFill>
                  <a:sysClr val="windowText" lastClr="000000"/>
                </a:solidFill>
              </a:rPr>
              <a:t>Polihali</a:t>
            </a:r>
            <a:r>
              <a:rPr lang="en-ZA" sz="1400" dirty="0" smtClean="0">
                <a:solidFill>
                  <a:sysClr val="windowText" lastClr="000000"/>
                </a:solidFill>
              </a:rPr>
              <a:t> Dam)</a:t>
            </a:r>
            <a:endParaRPr lang="en-ZA" sz="1400" dirty="0">
              <a:solidFill>
                <a:sysClr val="windowText" lastClr="000000"/>
              </a:solidFill>
            </a:endParaRPr>
          </a:p>
        </p:txBody>
      </p:sp>
      <p:cxnSp>
        <p:nvCxnSpPr>
          <p:cNvPr id="50" name="Straight Arrow Connector 49"/>
          <p:cNvCxnSpPr>
            <a:stCxn id="49" idx="3"/>
          </p:cNvCxnSpPr>
          <p:nvPr/>
        </p:nvCxnSpPr>
        <p:spPr>
          <a:xfrm flipV="1">
            <a:off x="8001000" y="3646963"/>
            <a:ext cx="446088" cy="121444"/>
          </a:xfrm>
          <a:prstGeom prst="straightConnector1">
            <a:avLst/>
          </a:prstGeom>
          <a:ln w="9525">
            <a:solidFill>
              <a:schemeClr val="tx1">
                <a:alpha val="65000"/>
              </a:schemeClr>
            </a:solidFill>
            <a:prstDash val="sysDot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Freeform 44"/>
          <p:cNvSpPr/>
          <p:nvPr/>
        </p:nvSpPr>
        <p:spPr>
          <a:xfrm>
            <a:off x="1186524" y="3926204"/>
            <a:ext cx="1961355" cy="534986"/>
          </a:xfrm>
          <a:custGeom>
            <a:avLst/>
            <a:gdLst>
              <a:gd name="connsiteX0" fmla="*/ 0 w 1131094"/>
              <a:gd name="connsiteY0" fmla="*/ 411956 h 411956"/>
              <a:gd name="connsiteX1" fmla="*/ 816769 w 1131094"/>
              <a:gd name="connsiteY1" fmla="*/ 92869 h 411956"/>
              <a:gd name="connsiteX2" fmla="*/ 1131094 w 1131094"/>
              <a:gd name="connsiteY2" fmla="*/ 0 h 411956"/>
              <a:gd name="connsiteX3" fmla="*/ 1131094 w 1131094"/>
              <a:gd name="connsiteY3" fmla="*/ 0 h 411956"/>
              <a:gd name="connsiteX0" fmla="*/ 0 w 1131094"/>
              <a:gd name="connsiteY0" fmla="*/ 411956 h 411956"/>
              <a:gd name="connsiteX1" fmla="*/ 816769 w 1131094"/>
              <a:gd name="connsiteY1" fmla="*/ 92869 h 411956"/>
              <a:gd name="connsiteX2" fmla="*/ 1063578 w 1131094"/>
              <a:gd name="connsiteY2" fmla="*/ 15906 h 411956"/>
              <a:gd name="connsiteX3" fmla="*/ 1131094 w 1131094"/>
              <a:gd name="connsiteY3" fmla="*/ 0 h 411956"/>
              <a:gd name="connsiteX4" fmla="*/ 1131094 w 1131094"/>
              <a:gd name="connsiteY4" fmla="*/ 0 h 411956"/>
              <a:gd name="connsiteX0" fmla="*/ 0 w 1440873"/>
              <a:gd name="connsiteY0" fmla="*/ 514547 h 514547"/>
              <a:gd name="connsiteX1" fmla="*/ 816769 w 1440873"/>
              <a:gd name="connsiteY1" fmla="*/ 195460 h 514547"/>
              <a:gd name="connsiteX2" fmla="*/ 1063578 w 1440873"/>
              <a:gd name="connsiteY2" fmla="*/ 118497 h 514547"/>
              <a:gd name="connsiteX3" fmla="*/ 1131094 w 1440873"/>
              <a:gd name="connsiteY3" fmla="*/ 102591 h 514547"/>
              <a:gd name="connsiteX4" fmla="*/ 1440873 w 1440873"/>
              <a:gd name="connsiteY4" fmla="*/ 0 h 514547"/>
              <a:gd name="connsiteX0" fmla="*/ 0 w 1509977"/>
              <a:gd name="connsiteY0" fmla="*/ 531247 h 531247"/>
              <a:gd name="connsiteX1" fmla="*/ 816769 w 1509977"/>
              <a:gd name="connsiteY1" fmla="*/ 212160 h 531247"/>
              <a:gd name="connsiteX2" fmla="*/ 1063578 w 1509977"/>
              <a:gd name="connsiteY2" fmla="*/ 135197 h 531247"/>
              <a:gd name="connsiteX3" fmla="*/ 1131094 w 1509977"/>
              <a:gd name="connsiteY3" fmla="*/ 119291 h 531247"/>
              <a:gd name="connsiteX4" fmla="*/ 1509977 w 1509977"/>
              <a:gd name="connsiteY4" fmla="*/ 0 h 531247"/>
              <a:gd name="connsiteX0" fmla="*/ 0 w 1486147"/>
              <a:gd name="connsiteY0" fmla="*/ 536018 h 536018"/>
              <a:gd name="connsiteX1" fmla="*/ 816769 w 1486147"/>
              <a:gd name="connsiteY1" fmla="*/ 216931 h 536018"/>
              <a:gd name="connsiteX2" fmla="*/ 1063578 w 1486147"/>
              <a:gd name="connsiteY2" fmla="*/ 139968 h 536018"/>
              <a:gd name="connsiteX3" fmla="*/ 1131094 w 1486147"/>
              <a:gd name="connsiteY3" fmla="*/ 124062 h 536018"/>
              <a:gd name="connsiteX4" fmla="*/ 1486147 w 1486147"/>
              <a:gd name="connsiteY4" fmla="*/ 0 h 536018"/>
              <a:gd name="connsiteX0" fmla="*/ 0 w 1490912"/>
              <a:gd name="connsiteY0" fmla="*/ 524088 h 524088"/>
              <a:gd name="connsiteX1" fmla="*/ 816769 w 1490912"/>
              <a:gd name="connsiteY1" fmla="*/ 205001 h 524088"/>
              <a:gd name="connsiteX2" fmla="*/ 1063578 w 1490912"/>
              <a:gd name="connsiteY2" fmla="*/ 128038 h 524088"/>
              <a:gd name="connsiteX3" fmla="*/ 1131094 w 1490912"/>
              <a:gd name="connsiteY3" fmla="*/ 112132 h 524088"/>
              <a:gd name="connsiteX4" fmla="*/ 1490912 w 1490912"/>
              <a:gd name="connsiteY4" fmla="*/ 0 h 524088"/>
              <a:gd name="connsiteX0" fmla="*/ 0 w 1500444"/>
              <a:gd name="connsiteY0" fmla="*/ 524088 h 524088"/>
              <a:gd name="connsiteX1" fmla="*/ 826301 w 1500444"/>
              <a:gd name="connsiteY1" fmla="*/ 205001 h 524088"/>
              <a:gd name="connsiteX2" fmla="*/ 1073110 w 1500444"/>
              <a:gd name="connsiteY2" fmla="*/ 128038 h 524088"/>
              <a:gd name="connsiteX3" fmla="*/ 1140626 w 1500444"/>
              <a:gd name="connsiteY3" fmla="*/ 112132 h 524088"/>
              <a:gd name="connsiteX4" fmla="*/ 1500444 w 1500444"/>
              <a:gd name="connsiteY4" fmla="*/ 0 h 524088"/>
              <a:gd name="connsiteX0" fmla="*/ 0 w 1500444"/>
              <a:gd name="connsiteY0" fmla="*/ 531246 h 531246"/>
              <a:gd name="connsiteX1" fmla="*/ 826301 w 1500444"/>
              <a:gd name="connsiteY1" fmla="*/ 205001 h 531246"/>
              <a:gd name="connsiteX2" fmla="*/ 1073110 w 1500444"/>
              <a:gd name="connsiteY2" fmla="*/ 128038 h 531246"/>
              <a:gd name="connsiteX3" fmla="*/ 1140626 w 1500444"/>
              <a:gd name="connsiteY3" fmla="*/ 112132 h 531246"/>
              <a:gd name="connsiteX4" fmla="*/ 1500444 w 1500444"/>
              <a:gd name="connsiteY4" fmla="*/ 0 h 531246"/>
              <a:gd name="connsiteX0" fmla="*/ 0 w 1938901"/>
              <a:gd name="connsiteY0" fmla="*/ 578963 h 578963"/>
              <a:gd name="connsiteX1" fmla="*/ 826301 w 1938901"/>
              <a:gd name="connsiteY1" fmla="*/ 252718 h 578963"/>
              <a:gd name="connsiteX2" fmla="*/ 1073110 w 1938901"/>
              <a:gd name="connsiteY2" fmla="*/ 175755 h 578963"/>
              <a:gd name="connsiteX3" fmla="*/ 1140626 w 1938901"/>
              <a:gd name="connsiteY3" fmla="*/ 159849 h 578963"/>
              <a:gd name="connsiteX4" fmla="*/ 1938901 w 1938901"/>
              <a:gd name="connsiteY4" fmla="*/ 0 h 578963"/>
              <a:gd name="connsiteX0" fmla="*/ 0 w 1938901"/>
              <a:gd name="connsiteY0" fmla="*/ 578963 h 578963"/>
              <a:gd name="connsiteX1" fmla="*/ 826301 w 1938901"/>
              <a:gd name="connsiteY1" fmla="*/ 252718 h 578963"/>
              <a:gd name="connsiteX2" fmla="*/ 1073110 w 1938901"/>
              <a:gd name="connsiteY2" fmla="*/ 175755 h 578963"/>
              <a:gd name="connsiteX3" fmla="*/ 1140626 w 1938901"/>
              <a:gd name="connsiteY3" fmla="*/ 159849 h 578963"/>
              <a:gd name="connsiteX4" fmla="*/ 1938901 w 1938901"/>
              <a:gd name="connsiteY4" fmla="*/ 0 h 578963"/>
              <a:gd name="connsiteX0" fmla="*/ 0 w 1962731"/>
              <a:gd name="connsiteY0" fmla="*/ 536017 h 536017"/>
              <a:gd name="connsiteX1" fmla="*/ 826301 w 1962731"/>
              <a:gd name="connsiteY1" fmla="*/ 209772 h 536017"/>
              <a:gd name="connsiteX2" fmla="*/ 1073110 w 1962731"/>
              <a:gd name="connsiteY2" fmla="*/ 132809 h 536017"/>
              <a:gd name="connsiteX3" fmla="*/ 1140626 w 1962731"/>
              <a:gd name="connsiteY3" fmla="*/ 116903 h 536017"/>
              <a:gd name="connsiteX4" fmla="*/ 1962731 w 1962731"/>
              <a:gd name="connsiteY4" fmla="*/ 0 h 536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2731" h="536017">
                <a:moveTo>
                  <a:pt x="0" y="536017"/>
                </a:moveTo>
                <a:lnTo>
                  <a:pt x="826301" y="209772"/>
                </a:lnTo>
                <a:cubicBezTo>
                  <a:pt x="1003564" y="143764"/>
                  <a:pt x="1020723" y="148287"/>
                  <a:pt x="1073110" y="132809"/>
                </a:cubicBezTo>
                <a:cubicBezTo>
                  <a:pt x="1125497" y="117331"/>
                  <a:pt x="1129373" y="119554"/>
                  <a:pt x="1140626" y="116903"/>
                </a:cubicBezTo>
                <a:cubicBezTo>
                  <a:pt x="1260565" y="79526"/>
                  <a:pt x="1804665" y="18290"/>
                  <a:pt x="1962731" y="0"/>
                </a:cubicBezTo>
              </a:path>
            </a:pathLst>
          </a:custGeom>
          <a:noFill/>
          <a:ln w="50800" cap="rnd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/>
          </a:p>
        </p:txBody>
      </p:sp>
      <p:sp>
        <p:nvSpPr>
          <p:cNvPr id="31" name="Slide Number Placeholder 3"/>
          <p:cNvSpPr txBox="1">
            <a:spLocks noGrp="1"/>
          </p:cNvSpPr>
          <p:nvPr/>
        </p:nvSpPr>
        <p:spPr bwMode="auto">
          <a:xfrm>
            <a:off x="4999038" y="6492875"/>
            <a:ext cx="9302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457200"/>
            <a:fld id="{1B04461F-6F81-4291-B258-CFB4B554D712}" type="slidenum">
              <a:rPr lang="en-GB" sz="1400">
                <a:solidFill>
                  <a:prstClr val="black"/>
                </a:solidFill>
                <a:latin typeface="Calibri" pitchFamily="34" charset="0"/>
                <a:ea typeface="ＭＳ Ｐゴシック" pitchFamily="34" charset="-128"/>
              </a:rPr>
              <a:pPr algn="ctr" defTabSz="457200"/>
              <a:t>15</a:t>
            </a:fld>
            <a:endParaRPr lang="en-GB" sz="1400" dirty="0">
              <a:solidFill>
                <a:prstClr val="black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cxnSp>
        <p:nvCxnSpPr>
          <p:cNvPr id="32" name="Straight Arrow Connector 31"/>
          <p:cNvCxnSpPr>
            <a:stCxn id="42" idx="0"/>
          </p:cNvCxnSpPr>
          <p:nvPr/>
        </p:nvCxnSpPr>
        <p:spPr>
          <a:xfrm flipH="1" flipV="1">
            <a:off x="1887610" y="4044950"/>
            <a:ext cx="205036" cy="516729"/>
          </a:xfrm>
          <a:prstGeom prst="straightConnector1">
            <a:avLst/>
          </a:prstGeom>
          <a:ln w="9525">
            <a:solidFill>
              <a:schemeClr val="tx1">
                <a:alpha val="65000"/>
              </a:schemeClr>
            </a:solidFill>
            <a:prstDash val="sysDot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Freeform 5"/>
          <p:cNvSpPr/>
          <p:nvPr/>
        </p:nvSpPr>
        <p:spPr>
          <a:xfrm>
            <a:off x="3257232" y="3197103"/>
            <a:ext cx="1533847" cy="729099"/>
          </a:xfrm>
          <a:custGeom>
            <a:avLst/>
            <a:gdLst>
              <a:gd name="connsiteX0" fmla="*/ 0 w 933450"/>
              <a:gd name="connsiteY0" fmla="*/ 528638 h 723900"/>
              <a:gd name="connsiteX1" fmla="*/ 138113 w 933450"/>
              <a:gd name="connsiteY1" fmla="*/ 457200 h 723900"/>
              <a:gd name="connsiteX2" fmla="*/ 447675 w 933450"/>
              <a:gd name="connsiteY2" fmla="*/ 223838 h 723900"/>
              <a:gd name="connsiteX3" fmla="*/ 933450 w 933450"/>
              <a:gd name="connsiteY3" fmla="*/ 0 h 723900"/>
              <a:gd name="connsiteX4" fmla="*/ 785813 w 933450"/>
              <a:gd name="connsiteY4" fmla="*/ 485775 h 723900"/>
              <a:gd name="connsiteX5" fmla="*/ 461963 w 933450"/>
              <a:gd name="connsiteY5" fmla="*/ 614363 h 723900"/>
              <a:gd name="connsiteX6" fmla="*/ 261938 w 933450"/>
              <a:gd name="connsiteY6" fmla="*/ 723900 h 723900"/>
              <a:gd name="connsiteX7" fmla="*/ 209550 w 933450"/>
              <a:gd name="connsiteY7" fmla="*/ 652463 h 723900"/>
              <a:gd name="connsiteX8" fmla="*/ 161925 w 933450"/>
              <a:gd name="connsiteY8" fmla="*/ 614363 h 723900"/>
              <a:gd name="connsiteX9" fmla="*/ 76200 w 933450"/>
              <a:gd name="connsiteY9" fmla="*/ 566738 h 723900"/>
              <a:gd name="connsiteX10" fmla="*/ 0 w 933450"/>
              <a:gd name="connsiteY10" fmla="*/ 528638 h 723900"/>
              <a:gd name="connsiteX0" fmla="*/ 0 w 933450"/>
              <a:gd name="connsiteY0" fmla="*/ 528638 h 733425"/>
              <a:gd name="connsiteX1" fmla="*/ 138113 w 933450"/>
              <a:gd name="connsiteY1" fmla="*/ 457200 h 733425"/>
              <a:gd name="connsiteX2" fmla="*/ 447675 w 933450"/>
              <a:gd name="connsiteY2" fmla="*/ 223838 h 733425"/>
              <a:gd name="connsiteX3" fmla="*/ 933450 w 933450"/>
              <a:gd name="connsiteY3" fmla="*/ 0 h 733425"/>
              <a:gd name="connsiteX4" fmla="*/ 785813 w 933450"/>
              <a:gd name="connsiteY4" fmla="*/ 485775 h 733425"/>
              <a:gd name="connsiteX5" fmla="*/ 461963 w 933450"/>
              <a:gd name="connsiteY5" fmla="*/ 614363 h 733425"/>
              <a:gd name="connsiteX6" fmla="*/ 283369 w 933450"/>
              <a:gd name="connsiteY6" fmla="*/ 733425 h 733425"/>
              <a:gd name="connsiteX7" fmla="*/ 209550 w 933450"/>
              <a:gd name="connsiteY7" fmla="*/ 652463 h 733425"/>
              <a:gd name="connsiteX8" fmla="*/ 161925 w 933450"/>
              <a:gd name="connsiteY8" fmla="*/ 614363 h 733425"/>
              <a:gd name="connsiteX9" fmla="*/ 76200 w 933450"/>
              <a:gd name="connsiteY9" fmla="*/ 566738 h 733425"/>
              <a:gd name="connsiteX10" fmla="*/ 0 w 933450"/>
              <a:gd name="connsiteY10" fmla="*/ 528638 h 733425"/>
              <a:gd name="connsiteX0" fmla="*/ 0 w 1078230"/>
              <a:gd name="connsiteY0" fmla="*/ 604838 h 733425"/>
              <a:gd name="connsiteX1" fmla="*/ 282893 w 1078230"/>
              <a:gd name="connsiteY1" fmla="*/ 457200 h 733425"/>
              <a:gd name="connsiteX2" fmla="*/ 592455 w 1078230"/>
              <a:gd name="connsiteY2" fmla="*/ 223838 h 733425"/>
              <a:gd name="connsiteX3" fmla="*/ 1078230 w 1078230"/>
              <a:gd name="connsiteY3" fmla="*/ 0 h 733425"/>
              <a:gd name="connsiteX4" fmla="*/ 930593 w 1078230"/>
              <a:gd name="connsiteY4" fmla="*/ 485775 h 733425"/>
              <a:gd name="connsiteX5" fmla="*/ 606743 w 1078230"/>
              <a:gd name="connsiteY5" fmla="*/ 614363 h 733425"/>
              <a:gd name="connsiteX6" fmla="*/ 428149 w 1078230"/>
              <a:gd name="connsiteY6" fmla="*/ 733425 h 733425"/>
              <a:gd name="connsiteX7" fmla="*/ 354330 w 1078230"/>
              <a:gd name="connsiteY7" fmla="*/ 652463 h 733425"/>
              <a:gd name="connsiteX8" fmla="*/ 306705 w 1078230"/>
              <a:gd name="connsiteY8" fmla="*/ 614363 h 733425"/>
              <a:gd name="connsiteX9" fmla="*/ 220980 w 1078230"/>
              <a:gd name="connsiteY9" fmla="*/ 566738 h 733425"/>
              <a:gd name="connsiteX10" fmla="*/ 0 w 1078230"/>
              <a:gd name="connsiteY10" fmla="*/ 604838 h 733425"/>
              <a:gd name="connsiteX0" fmla="*/ 0 w 1078230"/>
              <a:gd name="connsiteY0" fmla="*/ 604838 h 733425"/>
              <a:gd name="connsiteX1" fmla="*/ 282893 w 1078230"/>
              <a:gd name="connsiteY1" fmla="*/ 457200 h 733425"/>
              <a:gd name="connsiteX2" fmla="*/ 592455 w 1078230"/>
              <a:gd name="connsiteY2" fmla="*/ 223838 h 733425"/>
              <a:gd name="connsiteX3" fmla="*/ 1078230 w 1078230"/>
              <a:gd name="connsiteY3" fmla="*/ 0 h 733425"/>
              <a:gd name="connsiteX4" fmla="*/ 930593 w 1078230"/>
              <a:gd name="connsiteY4" fmla="*/ 485775 h 733425"/>
              <a:gd name="connsiteX5" fmla="*/ 606743 w 1078230"/>
              <a:gd name="connsiteY5" fmla="*/ 614363 h 733425"/>
              <a:gd name="connsiteX6" fmla="*/ 428149 w 1078230"/>
              <a:gd name="connsiteY6" fmla="*/ 733425 h 733425"/>
              <a:gd name="connsiteX7" fmla="*/ 354330 w 1078230"/>
              <a:gd name="connsiteY7" fmla="*/ 652463 h 733425"/>
              <a:gd name="connsiteX8" fmla="*/ 306705 w 1078230"/>
              <a:gd name="connsiteY8" fmla="*/ 614363 h 733425"/>
              <a:gd name="connsiteX9" fmla="*/ 160020 w 1078230"/>
              <a:gd name="connsiteY9" fmla="*/ 673418 h 733425"/>
              <a:gd name="connsiteX10" fmla="*/ 0 w 1078230"/>
              <a:gd name="connsiteY10" fmla="*/ 604838 h 733425"/>
              <a:gd name="connsiteX0" fmla="*/ 0 w 1078230"/>
              <a:gd name="connsiteY0" fmla="*/ 604838 h 736283"/>
              <a:gd name="connsiteX1" fmla="*/ 282893 w 1078230"/>
              <a:gd name="connsiteY1" fmla="*/ 457200 h 736283"/>
              <a:gd name="connsiteX2" fmla="*/ 592455 w 1078230"/>
              <a:gd name="connsiteY2" fmla="*/ 223838 h 736283"/>
              <a:gd name="connsiteX3" fmla="*/ 1078230 w 1078230"/>
              <a:gd name="connsiteY3" fmla="*/ 0 h 736283"/>
              <a:gd name="connsiteX4" fmla="*/ 930593 w 1078230"/>
              <a:gd name="connsiteY4" fmla="*/ 485775 h 736283"/>
              <a:gd name="connsiteX5" fmla="*/ 606743 w 1078230"/>
              <a:gd name="connsiteY5" fmla="*/ 614363 h 736283"/>
              <a:gd name="connsiteX6" fmla="*/ 428149 w 1078230"/>
              <a:gd name="connsiteY6" fmla="*/ 733425 h 736283"/>
              <a:gd name="connsiteX7" fmla="*/ 354330 w 1078230"/>
              <a:gd name="connsiteY7" fmla="*/ 652463 h 736283"/>
              <a:gd name="connsiteX8" fmla="*/ 245745 w 1078230"/>
              <a:gd name="connsiteY8" fmla="*/ 736283 h 736283"/>
              <a:gd name="connsiteX9" fmla="*/ 160020 w 1078230"/>
              <a:gd name="connsiteY9" fmla="*/ 673418 h 736283"/>
              <a:gd name="connsiteX10" fmla="*/ 0 w 1078230"/>
              <a:gd name="connsiteY10" fmla="*/ 604838 h 736283"/>
              <a:gd name="connsiteX0" fmla="*/ 0 w 1078230"/>
              <a:gd name="connsiteY0" fmla="*/ 604838 h 888683"/>
              <a:gd name="connsiteX1" fmla="*/ 282893 w 1078230"/>
              <a:gd name="connsiteY1" fmla="*/ 457200 h 888683"/>
              <a:gd name="connsiteX2" fmla="*/ 592455 w 1078230"/>
              <a:gd name="connsiteY2" fmla="*/ 223838 h 888683"/>
              <a:gd name="connsiteX3" fmla="*/ 1078230 w 1078230"/>
              <a:gd name="connsiteY3" fmla="*/ 0 h 888683"/>
              <a:gd name="connsiteX4" fmla="*/ 930593 w 1078230"/>
              <a:gd name="connsiteY4" fmla="*/ 485775 h 888683"/>
              <a:gd name="connsiteX5" fmla="*/ 606743 w 1078230"/>
              <a:gd name="connsiteY5" fmla="*/ 614363 h 888683"/>
              <a:gd name="connsiteX6" fmla="*/ 428149 w 1078230"/>
              <a:gd name="connsiteY6" fmla="*/ 733425 h 888683"/>
              <a:gd name="connsiteX7" fmla="*/ 262890 w 1078230"/>
              <a:gd name="connsiteY7" fmla="*/ 888683 h 888683"/>
              <a:gd name="connsiteX8" fmla="*/ 245745 w 1078230"/>
              <a:gd name="connsiteY8" fmla="*/ 736283 h 888683"/>
              <a:gd name="connsiteX9" fmla="*/ 160020 w 1078230"/>
              <a:gd name="connsiteY9" fmla="*/ 673418 h 888683"/>
              <a:gd name="connsiteX10" fmla="*/ 0 w 1078230"/>
              <a:gd name="connsiteY10" fmla="*/ 604838 h 888683"/>
              <a:gd name="connsiteX0" fmla="*/ 0 w 1078230"/>
              <a:gd name="connsiteY0" fmla="*/ 604838 h 888683"/>
              <a:gd name="connsiteX1" fmla="*/ 282893 w 1078230"/>
              <a:gd name="connsiteY1" fmla="*/ 457200 h 888683"/>
              <a:gd name="connsiteX2" fmla="*/ 592455 w 1078230"/>
              <a:gd name="connsiteY2" fmla="*/ 223838 h 888683"/>
              <a:gd name="connsiteX3" fmla="*/ 1078230 w 1078230"/>
              <a:gd name="connsiteY3" fmla="*/ 0 h 888683"/>
              <a:gd name="connsiteX4" fmla="*/ 930593 w 1078230"/>
              <a:gd name="connsiteY4" fmla="*/ 485775 h 888683"/>
              <a:gd name="connsiteX5" fmla="*/ 606743 w 1078230"/>
              <a:gd name="connsiteY5" fmla="*/ 614363 h 888683"/>
              <a:gd name="connsiteX6" fmla="*/ 428149 w 1078230"/>
              <a:gd name="connsiteY6" fmla="*/ 733425 h 888683"/>
              <a:gd name="connsiteX7" fmla="*/ 262890 w 1078230"/>
              <a:gd name="connsiteY7" fmla="*/ 888683 h 888683"/>
              <a:gd name="connsiteX8" fmla="*/ 245745 w 1078230"/>
              <a:gd name="connsiteY8" fmla="*/ 736283 h 888683"/>
              <a:gd name="connsiteX9" fmla="*/ 160020 w 1078230"/>
              <a:gd name="connsiteY9" fmla="*/ 673418 h 888683"/>
              <a:gd name="connsiteX10" fmla="*/ 0 w 1078230"/>
              <a:gd name="connsiteY10" fmla="*/ 604838 h 888683"/>
              <a:gd name="connsiteX0" fmla="*/ 0 w 1078230"/>
              <a:gd name="connsiteY0" fmla="*/ 604838 h 888683"/>
              <a:gd name="connsiteX1" fmla="*/ 282893 w 1078230"/>
              <a:gd name="connsiteY1" fmla="*/ 457200 h 888683"/>
              <a:gd name="connsiteX2" fmla="*/ 592455 w 1078230"/>
              <a:gd name="connsiteY2" fmla="*/ 223838 h 888683"/>
              <a:gd name="connsiteX3" fmla="*/ 1078230 w 1078230"/>
              <a:gd name="connsiteY3" fmla="*/ 0 h 888683"/>
              <a:gd name="connsiteX4" fmla="*/ 930593 w 1078230"/>
              <a:gd name="connsiteY4" fmla="*/ 485775 h 888683"/>
              <a:gd name="connsiteX5" fmla="*/ 606743 w 1078230"/>
              <a:gd name="connsiteY5" fmla="*/ 614363 h 888683"/>
              <a:gd name="connsiteX6" fmla="*/ 428149 w 1078230"/>
              <a:gd name="connsiteY6" fmla="*/ 733425 h 888683"/>
              <a:gd name="connsiteX7" fmla="*/ 262890 w 1078230"/>
              <a:gd name="connsiteY7" fmla="*/ 888683 h 888683"/>
              <a:gd name="connsiteX8" fmla="*/ 245745 w 1078230"/>
              <a:gd name="connsiteY8" fmla="*/ 736283 h 888683"/>
              <a:gd name="connsiteX9" fmla="*/ 160020 w 1078230"/>
              <a:gd name="connsiteY9" fmla="*/ 673418 h 888683"/>
              <a:gd name="connsiteX10" fmla="*/ 0 w 1078230"/>
              <a:gd name="connsiteY10" fmla="*/ 604838 h 888683"/>
              <a:gd name="connsiteX0" fmla="*/ 0 w 1078230"/>
              <a:gd name="connsiteY0" fmla="*/ 604838 h 782003"/>
              <a:gd name="connsiteX1" fmla="*/ 282893 w 1078230"/>
              <a:gd name="connsiteY1" fmla="*/ 457200 h 782003"/>
              <a:gd name="connsiteX2" fmla="*/ 592455 w 1078230"/>
              <a:gd name="connsiteY2" fmla="*/ 223838 h 782003"/>
              <a:gd name="connsiteX3" fmla="*/ 1078230 w 1078230"/>
              <a:gd name="connsiteY3" fmla="*/ 0 h 782003"/>
              <a:gd name="connsiteX4" fmla="*/ 930593 w 1078230"/>
              <a:gd name="connsiteY4" fmla="*/ 485775 h 782003"/>
              <a:gd name="connsiteX5" fmla="*/ 606743 w 1078230"/>
              <a:gd name="connsiteY5" fmla="*/ 614363 h 782003"/>
              <a:gd name="connsiteX6" fmla="*/ 428149 w 1078230"/>
              <a:gd name="connsiteY6" fmla="*/ 733425 h 782003"/>
              <a:gd name="connsiteX7" fmla="*/ 377190 w 1078230"/>
              <a:gd name="connsiteY7" fmla="*/ 782003 h 782003"/>
              <a:gd name="connsiteX8" fmla="*/ 245745 w 1078230"/>
              <a:gd name="connsiteY8" fmla="*/ 736283 h 782003"/>
              <a:gd name="connsiteX9" fmla="*/ 160020 w 1078230"/>
              <a:gd name="connsiteY9" fmla="*/ 673418 h 782003"/>
              <a:gd name="connsiteX10" fmla="*/ 0 w 1078230"/>
              <a:gd name="connsiteY10" fmla="*/ 604838 h 782003"/>
              <a:gd name="connsiteX0" fmla="*/ 0 w 1078230"/>
              <a:gd name="connsiteY0" fmla="*/ 604838 h 782003"/>
              <a:gd name="connsiteX1" fmla="*/ 282893 w 1078230"/>
              <a:gd name="connsiteY1" fmla="*/ 457200 h 782003"/>
              <a:gd name="connsiteX2" fmla="*/ 592455 w 1078230"/>
              <a:gd name="connsiteY2" fmla="*/ 223838 h 782003"/>
              <a:gd name="connsiteX3" fmla="*/ 1078230 w 1078230"/>
              <a:gd name="connsiteY3" fmla="*/ 0 h 782003"/>
              <a:gd name="connsiteX4" fmla="*/ 930593 w 1078230"/>
              <a:gd name="connsiteY4" fmla="*/ 485775 h 782003"/>
              <a:gd name="connsiteX5" fmla="*/ 606743 w 1078230"/>
              <a:gd name="connsiteY5" fmla="*/ 614363 h 782003"/>
              <a:gd name="connsiteX6" fmla="*/ 428149 w 1078230"/>
              <a:gd name="connsiteY6" fmla="*/ 733425 h 782003"/>
              <a:gd name="connsiteX7" fmla="*/ 377190 w 1078230"/>
              <a:gd name="connsiteY7" fmla="*/ 782003 h 782003"/>
              <a:gd name="connsiteX8" fmla="*/ 245745 w 1078230"/>
              <a:gd name="connsiteY8" fmla="*/ 736283 h 782003"/>
              <a:gd name="connsiteX9" fmla="*/ 160020 w 1078230"/>
              <a:gd name="connsiteY9" fmla="*/ 673418 h 782003"/>
              <a:gd name="connsiteX10" fmla="*/ 0 w 1078230"/>
              <a:gd name="connsiteY10" fmla="*/ 604838 h 782003"/>
              <a:gd name="connsiteX0" fmla="*/ 0 w 1078230"/>
              <a:gd name="connsiteY0" fmla="*/ 604838 h 782003"/>
              <a:gd name="connsiteX1" fmla="*/ 282893 w 1078230"/>
              <a:gd name="connsiteY1" fmla="*/ 457200 h 782003"/>
              <a:gd name="connsiteX2" fmla="*/ 592455 w 1078230"/>
              <a:gd name="connsiteY2" fmla="*/ 223838 h 782003"/>
              <a:gd name="connsiteX3" fmla="*/ 1078230 w 1078230"/>
              <a:gd name="connsiteY3" fmla="*/ 0 h 782003"/>
              <a:gd name="connsiteX4" fmla="*/ 930593 w 1078230"/>
              <a:gd name="connsiteY4" fmla="*/ 485775 h 782003"/>
              <a:gd name="connsiteX5" fmla="*/ 606743 w 1078230"/>
              <a:gd name="connsiteY5" fmla="*/ 614363 h 782003"/>
              <a:gd name="connsiteX6" fmla="*/ 428149 w 1078230"/>
              <a:gd name="connsiteY6" fmla="*/ 733425 h 782003"/>
              <a:gd name="connsiteX7" fmla="*/ 377190 w 1078230"/>
              <a:gd name="connsiteY7" fmla="*/ 782003 h 782003"/>
              <a:gd name="connsiteX8" fmla="*/ 239395 w 1078230"/>
              <a:gd name="connsiteY8" fmla="*/ 704533 h 782003"/>
              <a:gd name="connsiteX9" fmla="*/ 160020 w 1078230"/>
              <a:gd name="connsiteY9" fmla="*/ 673418 h 782003"/>
              <a:gd name="connsiteX10" fmla="*/ 0 w 1078230"/>
              <a:gd name="connsiteY10" fmla="*/ 604838 h 782003"/>
              <a:gd name="connsiteX0" fmla="*/ 0 w 1078230"/>
              <a:gd name="connsiteY0" fmla="*/ 604838 h 741109"/>
              <a:gd name="connsiteX1" fmla="*/ 282893 w 1078230"/>
              <a:gd name="connsiteY1" fmla="*/ 457200 h 741109"/>
              <a:gd name="connsiteX2" fmla="*/ 592455 w 1078230"/>
              <a:gd name="connsiteY2" fmla="*/ 223838 h 741109"/>
              <a:gd name="connsiteX3" fmla="*/ 1078230 w 1078230"/>
              <a:gd name="connsiteY3" fmla="*/ 0 h 741109"/>
              <a:gd name="connsiteX4" fmla="*/ 930593 w 1078230"/>
              <a:gd name="connsiteY4" fmla="*/ 485775 h 741109"/>
              <a:gd name="connsiteX5" fmla="*/ 606743 w 1078230"/>
              <a:gd name="connsiteY5" fmla="*/ 614363 h 741109"/>
              <a:gd name="connsiteX6" fmla="*/ 428149 w 1078230"/>
              <a:gd name="connsiteY6" fmla="*/ 733425 h 741109"/>
              <a:gd name="connsiteX7" fmla="*/ 415290 w 1078230"/>
              <a:gd name="connsiteY7" fmla="*/ 718503 h 741109"/>
              <a:gd name="connsiteX8" fmla="*/ 239395 w 1078230"/>
              <a:gd name="connsiteY8" fmla="*/ 704533 h 741109"/>
              <a:gd name="connsiteX9" fmla="*/ 160020 w 1078230"/>
              <a:gd name="connsiteY9" fmla="*/ 673418 h 741109"/>
              <a:gd name="connsiteX10" fmla="*/ 0 w 1078230"/>
              <a:gd name="connsiteY10" fmla="*/ 604838 h 741109"/>
              <a:gd name="connsiteX0" fmla="*/ 0 w 1078230"/>
              <a:gd name="connsiteY0" fmla="*/ 604838 h 741109"/>
              <a:gd name="connsiteX1" fmla="*/ 282893 w 1078230"/>
              <a:gd name="connsiteY1" fmla="*/ 457200 h 741109"/>
              <a:gd name="connsiteX2" fmla="*/ 592455 w 1078230"/>
              <a:gd name="connsiteY2" fmla="*/ 223838 h 741109"/>
              <a:gd name="connsiteX3" fmla="*/ 1078230 w 1078230"/>
              <a:gd name="connsiteY3" fmla="*/ 0 h 741109"/>
              <a:gd name="connsiteX4" fmla="*/ 930593 w 1078230"/>
              <a:gd name="connsiteY4" fmla="*/ 485775 h 741109"/>
              <a:gd name="connsiteX5" fmla="*/ 606743 w 1078230"/>
              <a:gd name="connsiteY5" fmla="*/ 614363 h 741109"/>
              <a:gd name="connsiteX6" fmla="*/ 428149 w 1078230"/>
              <a:gd name="connsiteY6" fmla="*/ 733425 h 741109"/>
              <a:gd name="connsiteX7" fmla="*/ 415290 w 1078230"/>
              <a:gd name="connsiteY7" fmla="*/ 718503 h 741109"/>
              <a:gd name="connsiteX8" fmla="*/ 239395 w 1078230"/>
              <a:gd name="connsiteY8" fmla="*/ 704533 h 741109"/>
              <a:gd name="connsiteX9" fmla="*/ 160020 w 1078230"/>
              <a:gd name="connsiteY9" fmla="*/ 673418 h 741109"/>
              <a:gd name="connsiteX10" fmla="*/ 0 w 1078230"/>
              <a:gd name="connsiteY10" fmla="*/ 604838 h 741109"/>
              <a:gd name="connsiteX0" fmla="*/ 0 w 1078230"/>
              <a:gd name="connsiteY0" fmla="*/ 604838 h 741109"/>
              <a:gd name="connsiteX1" fmla="*/ 282893 w 1078230"/>
              <a:gd name="connsiteY1" fmla="*/ 457200 h 741109"/>
              <a:gd name="connsiteX2" fmla="*/ 592455 w 1078230"/>
              <a:gd name="connsiteY2" fmla="*/ 223838 h 741109"/>
              <a:gd name="connsiteX3" fmla="*/ 1078230 w 1078230"/>
              <a:gd name="connsiteY3" fmla="*/ 0 h 741109"/>
              <a:gd name="connsiteX4" fmla="*/ 930593 w 1078230"/>
              <a:gd name="connsiteY4" fmla="*/ 485775 h 741109"/>
              <a:gd name="connsiteX5" fmla="*/ 606743 w 1078230"/>
              <a:gd name="connsiteY5" fmla="*/ 614363 h 741109"/>
              <a:gd name="connsiteX6" fmla="*/ 428149 w 1078230"/>
              <a:gd name="connsiteY6" fmla="*/ 733425 h 741109"/>
              <a:gd name="connsiteX7" fmla="*/ 415290 w 1078230"/>
              <a:gd name="connsiteY7" fmla="*/ 718503 h 741109"/>
              <a:gd name="connsiteX8" fmla="*/ 239395 w 1078230"/>
              <a:gd name="connsiteY8" fmla="*/ 704533 h 741109"/>
              <a:gd name="connsiteX9" fmla="*/ 160020 w 1078230"/>
              <a:gd name="connsiteY9" fmla="*/ 673418 h 741109"/>
              <a:gd name="connsiteX10" fmla="*/ 0 w 1078230"/>
              <a:gd name="connsiteY10" fmla="*/ 604838 h 741109"/>
              <a:gd name="connsiteX0" fmla="*/ 0 w 1078230"/>
              <a:gd name="connsiteY0" fmla="*/ 604838 h 741109"/>
              <a:gd name="connsiteX1" fmla="*/ 282893 w 1078230"/>
              <a:gd name="connsiteY1" fmla="*/ 457200 h 741109"/>
              <a:gd name="connsiteX2" fmla="*/ 592455 w 1078230"/>
              <a:gd name="connsiteY2" fmla="*/ 223838 h 741109"/>
              <a:gd name="connsiteX3" fmla="*/ 1078230 w 1078230"/>
              <a:gd name="connsiteY3" fmla="*/ 0 h 741109"/>
              <a:gd name="connsiteX4" fmla="*/ 930593 w 1078230"/>
              <a:gd name="connsiteY4" fmla="*/ 485775 h 741109"/>
              <a:gd name="connsiteX5" fmla="*/ 606743 w 1078230"/>
              <a:gd name="connsiteY5" fmla="*/ 614363 h 741109"/>
              <a:gd name="connsiteX6" fmla="*/ 428149 w 1078230"/>
              <a:gd name="connsiteY6" fmla="*/ 733425 h 741109"/>
              <a:gd name="connsiteX7" fmla="*/ 415290 w 1078230"/>
              <a:gd name="connsiteY7" fmla="*/ 718503 h 741109"/>
              <a:gd name="connsiteX8" fmla="*/ 239395 w 1078230"/>
              <a:gd name="connsiteY8" fmla="*/ 704533 h 741109"/>
              <a:gd name="connsiteX9" fmla="*/ 160020 w 1078230"/>
              <a:gd name="connsiteY9" fmla="*/ 673418 h 741109"/>
              <a:gd name="connsiteX10" fmla="*/ 0 w 1078230"/>
              <a:gd name="connsiteY10" fmla="*/ 604838 h 741109"/>
              <a:gd name="connsiteX0" fmla="*/ 0 w 1078230"/>
              <a:gd name="connsiteY0" fmla="*/ 604838 h 740576"/>
              <a:gd name="connsiteX1" fmla="*/ 282893 w 1078230"/>
              <a:gd name="connsiteY1" fmla="*/ 457200 h 740576"/>
              <a:gd name="connsiteX2" fmla="*/ 592455 w 1078230"/>
              <a:gd name="connsiteY2" fmla="*/ 223838 h 740576"/>
              <a:gd name="connsiteX3" fmla="*/ 1078230 w 1078230"/>
              <a:gd name="connsiteY3" fmla="*/ 0 h 740576"/>
              <a:gd name="connsiteX4" fmla="*/ 930593 w 1078230"/>
              <a:gd name="connsiteY4" fmla="*/ 485775 h 740576"/>
              <a:gd name="connsiteX5" fmla="*/ 606743 w 1078230"/>
              <a:gd name="connsiteY5" fmla="*/ 614363 h 740576"/>
              <a:gd name="connsiteX6" fmla="*/ 428149 w 1078230"/>
              <a:gd name="connsiteY6" fmla="*/ 733425 h 740576"/>
              <a:gd name="connsiteX7" fmla="*/ 427990 w 1078230"/>
              <a:gd name="connsiteY7" fmla="*/ 699453 h 740576"/>
              <a:gd name="connsiteX8" fmla="*/ 239395 w 1078230"/>
              <a:gd name="connsiteY8" fmla="*/ 704533 h 740576"/>
              <a:gd name="connsiteX9" fmla="*/ 160020 w 1078230"/>
              <a:gd name="connsiteY9" fmla="*/ 673418 h 740576"/>
              <a:gd name="connsiteX10" fmla="*/ 0 w 1078230"/>
              <a:gd name="connsiteY10" fmla="*/ 604838 h 740576"/>
              <a:gd name="connsiteX0" fmla="*/ 0 w 1078230"/>
              <a:gd name="connsiteY0" fmla="*/ 604838 h 740576"/>
              <a:gd name="connsiteX1" fmla="*/ 282893 w 1078230"/>
              <a:gd name="connsiteY1" fmla="*/ 457200 h 740576"/>
              <a:gd name="connsiteX2" fmla="*/ 592455 w 1078230"/>
              <a:gd name="connsiteY2" fmla="*/ 223838 h 740576"/>
              <a:gd name="connsiteX3" fmla="*/ 1078230 w 1078230"/>
              <a:gd name="connsiteY3" fmla="*/ 0 h 740576"/>
              <a:gd name="connsiteX4" fmla="*/ 930593 w 1078230"/>
              <a:gd name="connsiteY4" fmla="*/ 485775 h 740576"/>
              <a:gd name="connsiteX5" fmla="*/ 606743 w 1078230"/>
              <a:gd name="connsiteY5" fmla="*/ 614363 h 740576"/>
              <a:gd name="connsiteX6" fmla="*/ 428149 w 1078230"/>
              <a:gd name="connsiteY6" fmla="*/ 733425 h 740576"/>
              <a:gd name="connsiteX7" fmla="*/ 427990 w 1078230"/>
              <a:gd name="connsiteY7" fmla="*/ 699453 h 740576"/>
              <a:gd name="connsiteX8" fmla="*/ 252095 w 1078230"/>
              <a:gd name="connsiteY8" fmla="*/ 691833 h 740576"/>
              <a:gd name="connsiteX9" fmla="*/ 160020 w 1078230"/>
              <a:gd name="connsiteY9" fmla="*/ 673418 h 740576"/>
              <a:gd name="connsiteX10" fmla="*/ 0 w 1078230"/>
              <a:gd name="connsiteY10" fmla="*/ 604838 h 740576"/>
              <a:gd name="connsiteX0" fmla="*/ 0 w 1071880"/>
              <a:gd name="connsiteY0" fmla="*/ 592138 h 740576"/>
              <a:gd name="connsiteX1" fmla="*/ 276543 w 1071880"/>
              <a:gd name="connsiteY1" fmla="*/ 457200 h 740576"/>
              <a:gd name="connsiteX2" fmla="*/ 586105 w 1071880"/>
              <a:gd name="connsiteY2" fmla="*/ 223838 h 740576"/>
              <a:gd name="connsiteX3" fmla="*/ 1071880 w 1071880"/>
              <a:gd name="connsiteY3" fmla="*/ 0 h 740576"/>
              <a:gd name="connsiteX4" fmla="*/ 924243 w 1071880"/>
              <a:gd name="connsiteY4" fmla="*/ 485775 h 740576"/>
              <a:gd name="connsiteX5" fmla="*/ 600393 w 1071880"/>
              <a:gd name="connsiteY5" fmla="*/ 614363 h 740576"/>
              <a:gd name="connsiteX6" fmla="*/ 421799 w 1071880"/>
              <a:gd name="connsiteY6" fmla="*/ 733425 h 740576"/>
              <a:gd name="connsiteX7" fmla="*/ 421640 w 1071880"/>
              <a:gd name="connsiteY7" fmla="*/ 699453 h 740576"/>
              <a:gd name="connsiteX8" fmla="*/ 245745 w 1071880"/>
              <a:gd name="connsiteY8" fmla="*/ 691833 h 740576"/>
              <a:gd name="connsiteX9" fmla="*/ 153670 w 1071880"/>
              <a:gd name="connsiteY9" fmla="*/ 673418 h 740576"/>
              <a:gd name="connsiteX10" fmla="*/ 0 w 1071880"/>
              <a:gd name="connsiteY10" fmla="*/ 592138 h 740576"/>
              <a:gd name="connsiteX0" fmla="*/ 0 w 1071880"/>
              <a:gd name="connsiteY0" fmla="*/ 592138 h 740576"/>
              <a:gd name="connsiteX1" fmla="*/ 276543 w 1071880"/>
              <a:gd name="connsiteY1" fmla="*/ 457200 h 740576"/>
              <a:gd name="connsiteX2" fmla="*/ 586105 w 1071880"/>
              <a:gd name="connsiteY2" fmla="*/ 223838 h 740576"/>
              <a:gd name="connsiteX3" fmla="*/ 1071880 w 1071880"/>
              <a:gd name="connsiteY3" fmla="*/ 0 h 740576"/>
              <a:gd name="connsiteX4" fmla="*/ 924243 w 1071880"/>
              <a:gd name="connsiteY4" fmla="*/ 485775 h 740576"/>
              <a:gd name="connsiteX5" fmla="*/ 600393 w 1071880"/>
              <a:gd name="connsiteY5" fmla="*/ 614363 h 740576"/>
              <a:gd name="connsiteX6" fmla="*/ 421799 w 1071880"/>
              <a:gd name="connsiteY6" fmla="*/ 733425 h 740576"/>
              <a:gd name="connsiteX7" fmla="*/ 421640 w 1071880"/>
              <a:gd name="connsiteY7" fmla="*/ 699453 h 740576"/>
              <a:gd name="connsiteX8" fmla="*/ 245745 w 1071880"/>
              <a:gd name="connsiteY8" fmla="*/ 691833 h 740576"/>
              <a:gd name="connsiteX9" fmla="*/ 169545 w 1071880"/>
              <a:gd name="connsiteY9" fmla="*/ 682943 h 740576"/>
              <a:gd name="connsiteX10" fmla="*/ 0 w 1071880"/>
              <a:gd name="connsiteY10" fmla="*/ 592138 h 740576"/>
              <a:gd name="connsiteX0" fmla="*/ 0 w 1071880"/>
              <a:gd name="connsiteY0" fmla="*/ 592138 h 699453"/>
              <a:gd name="connsiteX1" fmla="*/ 276543 w 1071880"/>
              <a:gd name="connsiteY1" fmla="*/ 457200 h 699453"/>
              <a:gd name="connsiteX2" fmla="*/ 586105 w 1071880"/>
              <a:gd name="connsiteY2" fmla="*/ 223838 h 699453"/>
              <a:gd name="connsiteX3" fmla="*/ 1071880 w 1071880"/>
              <a:gd name="connsiteY3" fmla="*/ 0 h 699453"/>
              <a:gd name="connsiteX4" fmla="*/ 924243 w 1071880"/>
              <a:gd name="connsiteY4" fmla="*/ 485775 h 699453"/>
              <a:gd name="connsiteX5" fmla="*/ 600393 w 1071880"/>
              <a:gd name="connsiteY5" fmla="*/ 614363 h 699453"/>
              <a:gd name="connsiteX6" fmla="*/ 513874 w 1071880"/>
              <a:gd name="connsiteY6" fmla="*/ 676275 h 699453"/>
              <a:gd name="connsiteX7" fmla="*/ 421640 w 1071880"/>
              <a:gd name="connsiteY7" fmla="*/ 699453 h 699453"/>
              <a:gd name="connsiteX8" fmla="*/ 245745 w 1071880"/>
              <a:gd name="connsiteY8" fmla="*/ 691833 h 699453"/>
              <a:gd name="connsiteX9" fmla="*/ 169545 w 1071880"/>
              <a:gd name="connsiteY9" fmla="*/ 682943 h 699453"/>
              <a:gd name="connsiteX10" fmla="*/ 0 w 1071880"/>
              <a:gd name="connsiteY10" fmla="*/ 592138 h 699453"/>
              <a:gd name="connsiteX0" fmla="*/ 0 w 1071880"/>
              <a:gd name="connsiteY0" fmla="*/ 592138 h 699453"/>
              <a:gd name="connsiteX1" fmla="*/ 276543 w 1071880"/>
              <a:gd name="connsiteY1" fmla="*/ 457200 h 699453"/>
              <a:gd name="connsiteX2" fmla="*/ 586105 w 1071880"/>
              <a:gd name="connsiteY2" fmla="*/ 223838 h 699453"/>
              <a:gd name="connsiteX3" fmla="*/ 1071880 w 1071880"/>
              <a:gd name="connsiteY3" fmla="*/ 0 h 699453"/>
              <a:gd name="connsiteX4" fmla="*/ 924243 w 1071880"/>
              <a:gd name="connsiteY4" fmla="*/ 485775 h 699453"/>
              <a:gd name="connsiteX5" fmla="*/ 600393 w 1071880"/>
              <a:gd name="connsiteY5" fmla="*/ 614363 h 699453"/>
              <a:gd name="connsiteX6" fmla="*/ 513874 w 1071880"/>
              <a:gd name="connsiteY6" fmla="*/ 676275 h 699453"/>
              <a:gd name="connsiteX7" fmla="*/ 421640 w 1071880"/>
              <a:gd name="connsiteY7" fmla="*/ 699453 h 699453"/>
              <a:gd name="connsiteX8" fmla="*/ 245745 w 1071880"/>
              <a:gd name="connsiteY8" fmla="*/ 691833 h 699453"/>
              <a:gd name="connsiteX9" fmla="*/ 169545 w 1071880"/>
              <a:gd name="connsiteY9" fmla="*/ 682943 h 699453"/>
              <a:gd name="connsiteX10" fmla="*/ 0 w 1071880"/>
              <a:gd name="connsiteY10" fmla="*/ 592138 h 699453"/>
              <a:gd name="connsiteX0" fmla="*/ 0 w 1071880"/>
              <a:gd name="connsiteY0" fmla="*/ 592138 h 699453"/>
              <a:gd name="connsiteX1" fmla="*/ 276543 w 1071880"/>
              <a:gd name="connsiteY1" fmla="*/ 457200 h 699453"/>
              <a:gd name="connsiteX2" fmla="*/ 586105 w 1071880"/>
              <a:gd name="connsiteY2" fmla="*/ 223838 h 699453"/>
              <a:gd name="connsiteX3" fmla="*/ 1071880 w 1071880"/>
              <a:gd name="connsiteY3" fmla="*/ 0 h 699453"/>
              <a:gd name="connsiteX4" fmla="*/ 924243 w 1071880"/>
              <a:gd name="connsiteY4" fmla="*/ 485775 h 699453"/>
              <a:gd name="connsiteX5" fmla="*/ 600393 w 1071880"/>
              <a:gd name="connsiteY5" fmla="*/ 614363 h 699453"/>
              <a:gd name="connsiteX6" fmla="*/ 513874 w 1071880"/>
              <a:gd name="connsiteY6" fmla="*/ 676275 h 699453"/>
              <a:gd name="connsiteX7" fmla="*/ 421640 w 1071880"/>
              <a:gd name="connsiteY7" fmla="*/ 699453 h 699453"/>
              <a:gd name="connsiteX8" fmla="*/ 245745 w 1071880"/>
              <a:gd name="connsiteY8" fmla="*/ 691833 h 699453"/>
              <a:gd name="connsiteX9" fmla="*/ 169545 w 1071880"/>
              <a:gd name="connsiteY9" fmla="*/ 682943 h 699453"/>
              <a:gd name="connsiteX10" fmla="*/ 0 w 1071880"/>
              <a:gd name="connsiteY10" fmla="*/ 592138 h 699453"/>
              <a:gd name="connsiteX0" fmla="*/ 0 w 1071880"/>
              <a:gd name="connsiteY0" fmla="*/ 592138 h 699453"/>
              <a:gd name="connsiteX1" fmla="*/ 276543 w 1071880"/>
              <a:gd name="connsiteY1" fmla="*/ 457200 h 699453"/>
              <a:gd name="connsiteX2" fmla="*/ 586105 w 1071880"/>
              <a:gd name="connsiteY2" fmla="*/ 223838 h 699453"/>
              <a:gd name="connsiteX3" fmla="*/ 1071880 w 1071880"/>
              <a:gd name="connsiteY3" fmla="*/ 0 h 699453"/>
              <a:gd name="connsiteX4" fmla="*/ 924243 w 1071880"/>
              <a:gd name="connsiteY4" fmla="*/ 485775 h 699453"/>
              <a:gd name="connsiteX5" fmla="*/ 600393 w 1071880"/>
              <a:gd name="connsiteY5" fmla="*/ 614363 h 699453"/>
              <a:gd name="connsiteX6" fmla="*/ 513874 w 1071880"/>
              <a:gd name="connsiteY6" fmla="*/ 676275 h 699453"/>
              <a:gd name="connsiteX7" fmla="*/ 421640 w 1071880"/>
              <a:gd name="connsiteY7" fmla="*/ 699453 h 699453"/>
              <a:gd name="connsiteX8" fmla="*/ 245745 w 1071880"/>
              <a:gd name="connsiteY8" fmla="*/ 691833 h 699453"/>
              <a:gd name="connsiteX9" fmla="*/ 169545 w 1071880"/>
              <a:gd name="connsiteY9" fmla="*/ 682943 h 699453"/>
              <a:gd name="connsiteX10" fmla="*/ 0 w 1071880"/>
              <a:gd name="connsiteY10" fmla="*/ 592138 h 699453"/>
              <a:gd name="connsiteX0" fmla="*/ 0 w 1071880"/>
              <a:gd name="connsiteY0" fmla="*/ 592138 h 693988"/>
              <a:gd name="connsiteX1" fmla="*/ 276543 w 1071880"/>
              <a:gd name="connsiteY1" fmla="*/ 457200 h 693988"/>
              <a:gd name="connsiteX2" fmla="*/ 586105 w 1071880"/>
              <a:gd name="connsiteY2" fmla="*/ 223838 h 693988"/>
              <a:gd name="connsiteX3" fmla="*/ 1071880 w 1071880"/>
              <a:gd name="connsiteY3" fmla="*/ 0 h 693988"/>
              <a:gd name="connsiteX4" fmla="*/ 924243 w 1071880"/>
              <a:gd name="connsiteY4" fmla="*/ 485775 h 693988"/>
              <a:gd name="connsiteX5" fmla="*/ 600393 w 1071880"/>
              <a:gd name="connsiteY5" fmla="*/ 614363 h 693988"/>
              <a:gd name="connsiteX6" fmla="*/ 513874 w 1071880"/>
              <a:gd name="connsiteY6" fmla="*/ 676275 h 693988"/>
              <a:gd name="connsiteX7" fmla="*/ 424815 w 1071880"/>
              <a:gd name="connsiteY7" fmla="*/ 686753 h 693988"/>
              <a:gd name="connsiteX8" fmla="*/ 245745 w 1071880"/>
              <a:gd name="connsiteY8" fmla="*/ 691833 h 693988"/>
              <a:gd name="connsiteX9" fmla="*/ 169545 w 1071880"/>
              <a:gd name="connsiteY9" fmla="*/ 682943 h 693988"/>
              <a:gd name="connsiteX10" fmla="*/ 0 w 1071880"/>
              <a:gd name="connsiteY10" fmla="*/ 592138 h 693988"/>
              <a:gd name="connsiteX0" fmla="*/ 0 w 1071880"/>
              <a:gd name="connsiteY0" fmla="*/ 592138 h 696043"/>
              <a:gd name="connsiteX1" fmla="*/ 276543 w 1071880"/>
              <a:gd name="connsiteY1" fmla="*/ 457200 h 696043"/>
              <a:gd name="connsiteX2" fmla="*/ 586105 w 1071880"/>
              <a:gd name="connsiteY2" fmla="*/ 223838 h 696043"/>
              <a:gd name="connsiteX3" fmla="*/ 1071880 w 1071880"/>
              <a:gd name="connsiteY3" fmla="*/ 0 h 696043"/>
              <a:gd name="connsiteX4" fmla="*/ 924243 w 1071880"/>
              <a:gd name="connsiteY4" fmla="*/ 485775 h 696043"/>
              <a:gd name="connsiteX5" fmla="*/ 600393 w 1071880"/>
              <a:gd name="connsiteY5" fmla="*/ 614363 h 696043"/>
              <a:gd name="connsiteX6" fmla="*/ 513874 w 1071880"/>
              <a:gd name="connsiteY6" fmla="*/ 676275 h 696043"/>
              <a:gd name="connsiteX7" fmla="*/ 424815 w 1071880"/>
              <a:gd name="connsiteY7" fmla="*/ 686753 h 696043"/>
              <a:gd name="connsiteX8" fmla="*/ 245745 w 1071880"/>
              <a:gd name="connsiteY8" fmla="*/ 691833 h 696043"/>
              <a:gd name="connsiteX9" fmla="*/ 169545 w 1071880"/>
              <a:gd name="connsiteY9" fmla="*/ 682943 h 696043"/>
              <a:gd name="connsiteX10" fmla="*/ 0 w 1071880"/>
              <a:gd name="connsiteY10" fmla="*/ 592138 h 696043"/>
              <a:gd name="connsiteX0" fmla="*/ 0 w 1071880"/>
              <a:gd name="connsiteY0" fmla="*/ 592138 h 696043"/>
              <a:gd name="connsiteX1" fmla="*/ 276543 w 1071880"/>
              <a:gd name="connsiteY1" fmla="*/ 457200 h 696043"/>
              <a:gd name="connsiteX2" fmla="*/ 586105 w 1071880"/>
              <a:gd name="connsiteY2" fmla="*/ 223838 h 696043"/>
              <a:gd name="connsiteX3" fmla="*/ 1071880 w 1071880"/>
              <a:gd name="connsiteY3" fmla="*/ 0 h 696043"/>
              <a:gd name="connsiteX4" fmla="*/ 924243 w 1071880"/>
              <a:gd name="connsiteY4" fmla="*/ 485775 h 696043"/>
              <a:gd name="connsiteX5" fmla="*/ 654368 w 1071880"/>
              <a:gd name="connsiteY5" fmla="*/ 642938 h 696043"/>
              <a:gd name="connsiteX6" fmla="*/ 513874 w 1071880"/>
              <a:gd name="connsiteY6" fmla="*/ 676275 h 696043"/>
              <a:gd name="connsiteX7" fmla="*/ 424815 w 1071880"/>
              <a:gd name="connsiteY7" fmla="*/ 686753 h 696043"/>
              <a:gd name="connsiteX8" fmla="*/ 245745 w 1071880"/>
              <a:gd name="connsiteY8" fmla="*/ 691833 h 696043"/>
              <a:gd name="connsiteX9" fmla="*/ 169545 w 1071880"/>
              <a:gd name="connsiteY9" fmla="*/ 682943 h 696043"/>
              <a:gd name="connsiteX10" fmla="*/ 0 w 1071880"/>
              <a:gd name="connsiteY10" fmla="*/ 592138 h 696043"/>
              <a:gd name="connsiteX0" fmla="*/ 0 w 1071880"/>
              <a:gd name="connsiteY0" fmla="*/ 592138 h 696043"/>
              <a:gd name="connsiteX1" fmla="*/ 276543 w 1071880"/>
              <a:gd name="connsiteY1" fmla="*/ 457200 h 696043"/>
              <a:gd name="connsiteX2" fmla="*/ 586105 w 1071880"/>
              <a:gd name="connsiteY2" fmla="*/ 223838 h 696043"/>
              <a:gd name="connsiteX3" fmla="*/ 1071880 w 1071880"/>
              <a:gd name="connsiteY3" fmla="*/ 0 h 696043"/>
              <a:gd name="connsiteX4" fmla="*/ 987743 w 1071880"/>
              <a:gd name="connsiteY4" fmla="*/ 517525 h 696043"/>
              <a:gd name="connsiteX5" fmla="*/ 654368 w 1071880"/>
              <a:gd name="connsiteY5" fmla="*/ 642938 h 696043"/>
              <a:gd name="connsiteX6" fmla="*/ 513874 w 1071880"/>
              <a:gd name="connsiteY6" fmla="*/ 676275 h 696043"/>
              <a:gd name="connsiteX7" fmla="*/ 424815 w 1071880"/>
              <a:gd name="connsiteY7" fmla="*/ 686753 h 696043"/>
              <a:gd name="connsiteX8" fmla="*/ 245745 w 1071880"/>
              <a:gd name="connsiteY8" fmla="*/ 691833 h 696043"/>
              <a:gd name="connsiteX9" fmla="*/ 169545 w 1071880"/>
              <a:gd name="connsiteY9" fmla="*/ 682943 h 696043"/>
              <a:gd name="connsiteX10" fmla="*/ 0 w 1071880"/>
              <a:gd name="connsiteY10" fmla="*/ 592138 h 696043"/>
              <a:gd name="connsiteX0" fmla="*/ 0 w 1310008"/>
              <a:gd name="connsiteY0" fmla="*/ 643153 h 747058"/>
              <a:gd name="connsiteX1" fmla="*/ 276543 w 1310008"/>
              <a:gd name="connsiteY1" fmla="*/ 508215 h 747058"/>
              <a:gd name="connsiteX2" fmla="*/ 586105 w 1310008"/>
              <a:gd name="connsiteY2" fmla="*/ 274853 h 747058"/>
              <a:gd name="connsiteX3" fmla="*/ 1071880 w 1310008"/>
              <a:gd name="connsiteY3" fmla="*/ 51015 h 747058"/>
              <a:gd name="connsiteX4" fmla="*/ 1310005 w 1310008"/>
              <a:gd name="connsiteY4" fmla="*/ 216 h 747058"/>
              <a:gd name="connsiteX5" fmla="*/ 987743 w 1310008"/>
              <a:gd name="connsiteY5" fmla="*/ 568540 h 747058"/>
              <a:gd name="connsiteX6" fmla="*/ 654368 w 1310008"/>
              <a:gd name="connsiteY6" fmla="*/ 693953 h 747058"/>
              <a:gd name="connsiteX7" fmla="*/ 513874 w 1310008"/>
              <a:gd name="connsiteY7" fmla="*/ 727290 h 747058"/>
              <a:gd name="connsiteX8" fmla="*/ 424815 w 1310008"/>
              <a:gd name="connsiteY8" fmla="*/ 737768 h 747058"/>
              <a:gd name="connsiteX9" fmla="*/ 245745 w 1310008"/>
              <a:gd name="connsiteY9" fmla="*/ 742848 h 747058"/>
              <a:gd name="connsiteX10" fmla="*/ 169545 w 1310008"/>
              <a:gd name="connsiteY10" fmla="*/ 733958 h 747058"/>
              <a:gd name="connsiteX11" fmla="*/ 0 w 1310008"/>
              <a:gd name="connsiteY11" fmla="*/ 643153 h 747058"/>
              <a:gd name="connsiteX0" fmla="*/ 0 w 1310008"/>
              <a:gd name="connsiteY0" fmla="*/ 643068 h 746973"/>
              <a:gd name="connsiteX1" fmla="*/ 276543 w 1310008"/>
              <a:gd name="connsiteY1" fmla="*/ 508130 h 746973"/>
              <a:gd name="connsiteX2" fmla="*/ 586105 w 1310008"/>
              <a:gd name="connsiteY2" fmla="*/ 274768 h 746973"/>
              <a:gd name="connsiteX3" fmla="*/ 1087755 w 1310008"/>
              <a:gd name="connsiteY3" fmla="*/ 92205 h 746973"/>
              <a:gd name="connsiteX4" fmla="*/ 1310005 w 1310008"/>
              <a:gd name="connsiteY4" fmla="*/ 131 h 746973"/>
              <a:gd name="connsiteX5" fmla="*/ 987743 w 1310008"/>
              <a:gd name="connsiteY5" fmla="*/ 568455 h 746973"/>
              <a:gd name="connsiteX6" fmla="*/ 654368 w 1310008"/>
              <a:gd name="connsiteY6" fmla="*/ 693868 h 746973"/>
              <a:gd name="connsiteX7" fmla="*/ 513874 w 1310008"/>
              <a:gd name="connsiteY7" fmla="*/ 727205 h 746973"/>
              <a:gd name="connsiteX8" fmla="*/ 424815 w 1310008"/>
              <a:gd name="connsiteY8" fmla="*/ 737683 h 746973"/>
              <a:gd name="connsiteX9" fmla="*/ 245745 w 1310008"/>
              <a:gd name="connsiteY9" fmla="*/ 742763 h 746973"/>
              <a:gd name="connsiteX10" fmla="*/ 169545 w 1310008"/>
              <a:gd name="connsiteY10" fmla="*/ 733873 h 746973"/>
              <a:gd name="connsiteX11" fmla="*/ 0 w 1310008"/>
              <a:gd name="connsiteY11" fmla="*/ 643068 h 746973"/>
              <a:gd name="connsiteX0" fmla="*/ 0 w 1310008"/>
              <a:gd name="connsiteY0" fmla="*/ 643068 h 746973"/>
              <a:gd name="connsiteX1" fmla="*/ 276543 w 1310008"/>
              <a:gd name="connsiteY1" fmla="*/ 508130 h 746973"/>
              <a:gd name="connsiteX2" fmla="*/ 617855 w 1310008"/>
              <a:gd name="connsiteY2" fmla="*/ 312868 h 746973"/>
              <a:gd name="connsiteX3" fmla="*/ 1087755 w 1310008"/>
              <a:gd name="connsiteY3" fmla="*/ 92205 h 746973"/>
              <a:gd name="connsiteX4" fmla="*/ 1310005 w 1310008"/>
              <a:gd name="connsiteY4" fmla="*/ 131 h 746973"/>
              <a:gd name="connsiteX5" fmla="*/ 987743 w 1310008"/>
              <a:gd name="connsiteY5" fmla="*/ 568455 h 746973"/>
              <a:gd name="connsiteX6" fmla="*/ 654368 w 1310008"/>
              <a:gd name="connsiteY6" fmla="*/ 693868 h 746973"/>
              <a:gd name="connsiteX7" fmla="*/ 513874 w 1310008"/>
              <a:gd name="connsiteY7" fmla="*/ 727205 h 746973"/>
              <a:gd name="connsiteX8" fmla="*/ 424815 w 1310008"/>
              <a:gd name="connsiteY8" fmla="*/ 737683 h 746973"/>
              <a:gd name="connsiteX9" fmla="*/ 245745 w 1310008"/>
              <a:gd name="connsiteY9" fmla="*/ 742763 h 746973"/>
              <a:gd name="connsiteX10" fmla="*/ 169545 w 1310008"/>
              <a:gd name="connsiteY10" fmla="*/ 733873 h 746973"/>
              <a:gd name="connsiteX11" fmla="*/ 0 w 1310008"/>
              <a:gd name="connsiteY11" fmla="*/ 643068 h 746973"/>
              <a:gd name="connsiteX0" fmla="*/ 0 w 1310008"/>
              <a:gd name="connsiteY0" fmla="*/ 643068 h 746973"/>
              <a:gd name="connsiteX1" fmla="*/ 276543 w 1310008"/>
              <a:gd name="connsiteY1" fmla="*/ 508130 h 746973"/>
              <a:gd name="connsiteX2" fmla="*/ 630555 w 1310008"/>
              <a:gd name="connsiteY2" fmla="*/ 322393 h 746973"/>
              <a:gd name="connsiteX3" fmla="*/ 1087755 w 1310008"/>
              <a:gd name="connsiteY3" fmla="*/ 92205 h 746973"/>
              <a:gd name="connsiteX4" fmla="*/ 1310005 w 1310008"/>
              <a:gd name="connsiteY4" fmla="*/ 131 h 746973"/>
              <a:gd name="connsiteX5" fmla="*/ 987743 w 1310008"/>
              <a:gd name="connsiteY5" fmla="*/ 568455 h 746973"/>
              <a:gd name="connsiteX6" fmla="*/ 654368 w 1310008"/>
              <a:gd name="connsiteY6" fmla="*/ 693868 h 746973"/>
              <a:gd name="connsiteX7" fmla="*/ 513874 w 1310008"/>
              <a:gd name="connsiteY7" fmla="*/ 727205 h 746973"/>
              <a:gd name="connsiteX8" fmla="*/ 424815 w 1310008"/>
              <a:gd name="connsiteY8" fmla="*/ 737683 h 746973"/>
              <a:gd name="connsiteX9" fmla="*/ 245745 w 1310008"/>
              <a:gd name="connsiteY9" fmla="*/ 742763 h 746973"/>
              <a:gd name="connsiteX10" fmla="*/ 169545 w 1310008"/>
              <a:gd name="connsiteY10" fmla="*/ 733873 h 746973"/>
              <a:gd name="connsiteX11" fmla="*/ 0 w 1310008"/>
              <a:gd name="connsiteY11" fmla="*/ 643068 h 746973"/>
              <a:gd name="connsiteX0" fmla="*/ 0 w 1310009"/>
              <a:gd name="connsiteY0" fmla="*/ 643057 h 746962"/>
              <a:gd name="connsiteX1" fmla="*/ 276543 w 1310009"/>
              <a:gd name="connsiteY1" fmla="*/ 508119 h 746962"/>
              <a:gd name="connsiteX2" fmla="*/ 630555 w 1310009"/>
              <a:gd name="connsiteY2" fmla="*/ 322382 h 746962"/>
              <a:gd name="connsiteX3" fmla="*/ 1106805 w 1310009"/>
              <a:gd name="connsiteY3" fmla="*/ 101719 h 746962"/>
              <a:gd name="connsiteX4" fmla="*/ 1310005 w 1310009"/>
              <a:gd name="connsiteY4" fmla="*/ 120 h 746962"/>
              <a:gd name="connsiteX5" fmla="*/ 987743 w 1310009"/>
              <a:gd name="connsiteY5" fmla="*/ 568444 h 746962"/>
              <a:gd name="connsiteX6" fmla="*/ 654368 w 1310009"/>
              <a:gd name="connsiteY6" fmla="*/ 693857 h 746962"/>
              <a:gd name="connsiteX7" fmla="*/ 513874 w 1310009"/>
              <a:gd name="connsiteY7" fmla="*/ 727194 h 746962"/>
              <a:gd name="connsiteX8" fmla="*/ 424815 w 1310009"/>
              <a:gd name="connsiteY8" fmla="*/ 737672 h 746962"/>
              <a:gd name="connsiteX9" fmla="*/ 245745 w 1310009"/>
              <a:gd name="connsiteY9" fmla="*/ 742752 h 746962"/>
              <a:gd name="connsiteX10" fmla="*/ 169545 w 1310009"/>
              <a:gd name="connsiteY10" fmla="*/ 733862 h 746962"/>
              <a:gd name="connsiteX11" fmla="*/ 0 w 1310009"/>
              <a:gd name="connsiteY11" fmla="*/ 643057 h 746962"/>
              <a:gd name="connsiteX0" fmla="*/ 0 w 1310009"/>
              <a:gd name="connsiteY0" fmla="*/ 643057 h 746962"/>
              <a:gd name="connsiteX1" fmla="*/ 289243 w 1310009"/>
              <a:gd name="connsiteY1" fmla="*/ 517644 h 746962"/>
              <a:gd name="connsiteX2" fmla="*/ 630555 w 1310009"/>
              <a:gd name="connsiteY2" fmla="*/ 322382 h 746962"/>
              <a:gd name="connsiteX3" fmla="*/ 1106805 w 1310009"/>
              <a:gd name="connsiteY3" fmla="*/ 101719 h 746962"/>
              <a:gd name="connsiteX4" fmla="*/ 1310005 w 1310009"/>
              <a:gd name="connsiteY4" fmla="*/ 120 h 746962"/>
              <a:gd name="connsiteX5" fmla="*/ 987743 w 1310009"/>
              <a:gd name="connsiteY5" fmla="*/ 568444 h 746962"/>
              <a:gd name="connsiteX6" fmla="*/ 654368 w 1310009"/>
              <a:gd name="connsiteY6" fmla="*/ 693857 h 746962"/>
              <a:gd name="connsiteX7" fmla="*/ 513874 w 1310009"/>
              <a:gd name="connsiteY7" fmla="*/ 727194 h 746962"/>
              <a:gd name="connsiteX8" fmla="*/ 424815 w 1310009"/>
              <a:gd name="connsiteY8" fmla="*/ 737672 h 746962"/>
              <a:gd name="connsiteX9" fmla="*/ 245745 w 1310009"/>
              <a:gd name="connsiteY9" fmla="*/ 742752 h 746962"/>
              <a:gd name="connsiteX10" fmla="*/ 169545 w 1310009"/>
              <a:gd name="connsiteY10" fmla="*/ 733862 h 746962"/>
              <a:gd name="connsiteX11" fmla="*/ 0 w 1310009"/>
              <a:gd name="connsiteY11" fmla="*/ 643057 h 746962"/>
              <a:gd name="connsiteX0" fmla="*/ 0 w 1310009"/>
              <a:gd name="connsiteY0" fmla="*/ 643057 h 746962"/>
              <a:gd name="connsiteX1" fmla="*/ 308293 w 1310009"/>
              <a:gd name="connsiteY1" fmla="*/ 536694 h 746962"/>
              <a:gd name="connsiteX2" fmla="*/ 630555 w 1310009"/>
              <a:gd name="connsiteY2" fmla="*/ 322382 h 746962"/>
              <a:gd name="connsiteX3" fmla="*/ 1106805 w 1310009"/>
              <a:gd name="connsiteY3" fmla="*/ 101719 h 746962"/>
              <a:gd name="connsiteX4" fmla="*/ 1310005 w 1310009"/>
              <a:gd name="connsiteY4" fmla="*/ 120 h 746962"/>
              <a:gd name="connsiteX5" fmla="*/ 987743 w 1310009"/>
              <a:gd name="connsiteY5" fmla="*/ 568444 h 746962"/>
              <a:gd name="connsiteX6" fmla="*/ 654368 w 1310009"/>
              <a:gd name="connsiteY6" fmla="*/ 693857 h 746962"/>
              <a:gd name="connsiteX7" fmla="*/ 513874 w 1310009"/>
              <a:gd name="connsiteY7" fmla="*/ 727194 h 746962"/>
              <a:gd name="connsiteX8" fmla="*/ 424815 w 1310009"/>
              <a:gd name="connsiteY8" fmla="*/ 737672 h 746962"/>
              <a:gd name="connsiteX9" fmla="*/ 245745 w 1310009"/>
              <a:gd name="connsiteY9" fmla="*/ 742752 h 746962"/>
              <a:gd name="connsiteX10" fmla="*/ 169545 w 1310009"/>
              <a:gd name="connsiteY10" fmla="*/ 733862 h 746962"/>
              <a:gd name="connsiteX11" fmla="*/ 0 w 1310009"/>
              <a:gd name="connsiteY11" fmla="*/ 643057 h 746962"/>
              <a:gd name="connsiteX0" fmla="*/ 0 w 1310009"/>
              <a:gd name="connsiteY0" fmla="*/ 643057 h 746962"/>
              <a:gd name="connsiteX1" fmla="*/ 308293 w 1310009"/>
              <a:gd name="connsiteY1" fmla="*/ 536694 h 746962"/>
              <a:gd name="connsiteX2" fmla="*/ 630555 w 1310009"/>
              <a:gd name="connsiteY2" fmla="*/ 322382 h 746962"/>
              <a:gd name="connsiteX3" fmla="*/ 1106805 w 1310009"/>
              <a:gd name="connsiteY3" fmla="*/ 101719 h 746962"/>
              <a:gd name="connsiteX4" fmla="*/ 1310005 w 1310009"/>
              <a:gd name="connsiteY4" fmla="*/ 120 h 746962"/>
              <a:gd name="connsiteX5" fmla="*/ 987743 w 1310009"/>
              <a:gd name="connsiteY5" fmla="*/ 568444 h 746962"/>
              <a:gd name="connsiteX6" fmla="*/ 654368 w 1310009"/>
              <a:gd name="connsiteY6" fmla="*/ 693857 h 746962"/>
              <a:gd name="connsiteX7" fmla="*/ 513874 w 1310009"/>
              <a:gd name="connsiteY7" fmla="*/ 727194 h 746962"/>
              <a:gd name="connsiteX8" fmla="*/ 424815 w 1310009"/>
              <a:gd name="connsiteY8" fmla="*/ 737672 h 746962"/>
              <a:gd name="connsiteX9" fmla="*/ 245745 w 1310009"/>
              <a:gd name="connsiteY9" fmla="*/ 742752 h 746962"/>
              <a:gd name="connsiteX10" fmla="*/ 169545 w 1310009"/>
              <a:gd name="connsiteY10" fmla="*/ 733862 h 746962"/>
              <a:gd name="connsiteX11" fmla="*/ 0 w 1310009"/>
              <a:gd name="connsiteY11" fmla="*/ 643057 h 746962"/>
              <a:gd name="connsiteX0" fmla="*/ 0 w 1310009"/>
              <a:gd name="connsiteY0" fmla="*/ 643057 h 746962"/>
              <a:gd name="connsiteX1" fmla="*/ 308293 w 1310009"/>
              <a:gd name="connsiteY1" fmla="*/ 536694 h 746962"/>
              <a:gd name="connsiteX2" fmla="*/ 630555 w 1310009"/>
              <a:gd name="connsiteY2" fmla="*/ 322382 h 746962"/>
              <a:gd name="connsiteX3" fmla="*/ 1106805 w 1310009"/>
              <a:gd name="connsiteY3" fmla="*/ 101719 h 746962"/>
              <a:gd name="connsiteX4" fmla="*/ 1310005 w 1310009"/>
              <a:gd name="connsiteY4" fmla="*/ 120 h 746962"/>
              <a:gd name="connsiteX5" fmla="*/ 987743 w 1310009"/>
              <a:gd name="connsiteY5" fmla="*/ 568444 h 746962"/>
              <a:gd name="connsiteX6" fmla="*/ 686118 w 1310009"/>
              <a:gd name="connsiteY6" fmla="*/ 687507 h 746962"/>
              <a:gd name="connsiteX7" fmla="*/ 513874 w 1310009"/>
              <a:gd name="connsiteY7" fmla="*/ 727194 h 746962"/>
              <a:gd name="connsiteX8" fmla="*/ 424815 w 1310009"/>
              <a:gd name="connsiteY8" fmla="*/ 737672 h 746962"/>
              <a:gd name="connsiteX9" fmla="*/ 245745 w 1310009"/>
              <a:gd name="connsiteY9" fmla="*/ 742752 h 746962"/>
              <a:gd name="connsiteX10" fmla="*/ 169545 w 1310009"/>
              <a:gd name="connsiteY10" fmla="*/ 733862 h 746962"/>
              <a:gd name="connsiteX11" fmla="*/ 0 w 1310009"/>
              <a:gd name="connsiteY11" fmla="*/ 643057 h 746962"/>
              <a:gd name="connsiteX0" fmla="*/ 0 w 1310009"/>
              <a:gd name="connsiteY0" fmla="*/ 643057 h 746962"/>
              <a:gd name="connsiteX1" fmla="*/ 308293 w 1310009"/>
              <a:gd name="connsiteY1" fmla="*/ 536694 h 746962"/>
              <a:gd name="connsiteX2" fmla="*/ 630555 w 1310009"/>
              <a:gd name="connsiteY2" fmla="*/ 322382 h 746962"/>
              <a:gd name="connsiteX3" fmla="*/ 1106805 w 1310009"/>
              <a:gd name="connsiteY3" fmla="*/ 101719 h 746962"/>
              <a:gd name="connsiteX4" fmla="*/ 1310005 w 1310009"/>
              <a:gd name="connsiteY4" fmla="*/ 120 h 746962"/>
              <a:gd name="connsiteX5" fmla="*/ 1149668 w 1310009"/>
              <a:gd name="connsiteY5" fmla="*/ 504944 h 746962"/>
              <a:gd name="connsiteX6" fmla="*/ 686118 w 1310009"/>
              <a:gd name="connsiteY6" fmla="*/ 687507 h 746962"/>
              <a:gd name="connsiteX7" fmla="*/ 513874 w 1310009"/>
              <a:gd name="connsiteY7" fmla="*/ 727194 h 746962"/>
              <a:gd name="connsiteX8" fmla="*/ 424815 w 1310009"/>
              <a:gd name="connsiteY8" fmla="*/ 737672 h 746962"/>
              <a:gd name="connsiteX9" fmla="*/ 245745 w 1310009"/>
              <a:gd name="connsiteY9" fmla="*/ 742752 h 746962"/>
              <a:gd name="connsiteX10" fmla="*/ 169545 w 1310009"/>
              <a:gd name="connsiteY10" fmla="*/ 733862 h 746962"/>
              <a:gd name="connsiteX11" fmla="*/ 0 w 1310009"/>
              <a:gd name="connsiteY11" fmla="*/ 643057 h 746962"/>
              <a:gd name="connsiteX0" fmla="*/ 0 w 1310009"/>
              <a:gd name="connsiteY0" fmla="*/ 643057 h 746962"/>
              <a:gd name="connsiteX1" fmla="*/ 308293 w 1310009"/>
              <a:gd name="connsiteY1" fmla="*/ 536694 h 746962"/>
              <a:gd name="connsiteX2" fmla="*/ 543243 w 1310009"/>
              <a:gd name="connsiteY2" fmla="*/ 379532 h 746962"/>
              <a:gd name="connsiteX3" fmla="*/ 630555 w 1310009"/>
              <a:gd name="connsiteY3" fmla="*/ 322382 h 746962"/>
              <a:gd name="connsiteX4" fmla="*/ 1106805 w 1310009"/>
              <a:gd name="connsiteY4" fmla="*/ 101719 h 746962"/>
              <a:gd name="connsiteX5" fmla="*/ 1310005 w 1310009"/>
              <a:gd name="connsiteY5" fmla="*/ 120 h 746962"/>
              <a:gd name="connsiteX6" fmla="*/ 1149668 w 1310009"/>
              <a:gd name="connsiteY6" fmla="*/ 504944 h 746962"/>
              <a:gd name="connsiteX7" fmla="*/ 686118 w 1310009"/>
              <a:gd name="connsiteY7" fmla="*/ 687507 h 746962"/>
              <a:gd name="connsiteX8" fmla="*/ 513874 w 1310009"/>
              <a:gd name="connsiteY8" fmla="*/ 727194 h 746962"/>
              <a:gd name="connsiteX9" fmla="*/ 424815 w 1310009"/>
              <a:gd name="connsiteY9" fmla="*/ 737672 h 746962"/>
              <a:gd name="connsiteX10" fmla="*/ 245745 w 1310009"/>
              <a:gd name="connsiteY10" fmla="*/ 742752 h 746962"/>
              <a:gd name="connsiteX11" fmla="*/ 169545 w 1310009"/>
              <a:gd name="connsiteY11" fmla="*/ 733862 h 746962"/>
              <a:gd name="connsiteX12" fmla="*/ 0 w 1310009"/>
              <a:gd name="connsiteY12" fmla="*/ 643057 h 746962"/>
              <a:gd name="connsiteX0" fmla="*/ 0 w 1310009"/>
              <a:gd name="connsiteY0" fmla="*/ 643057 h 746962"/>
              <a:gd name="connsiteX1" fmla="*/ 308293 w 1310009"/>
              <a:gd name="connsiteY1" fmla="*/ 536694 h 746962"/>
              <a:gd name="connsiteX2" fmla="*/ 540861 w 1310009"/>
              <a:gd name="connsiteY2" fmla="*/ 365244 h 746962"/>
              <a:gd name="connsiteX3" fmla="*/ 630555 w 1310009"/>
              <a:gd name="connsiteY3" fmla="*/ 322382 h 746962"/>
              <a:gd name="connsiteX4" fmla="*/ 1106805 w 1310009"/>
              <a:gd name="connsiteY4" fmla="*/ 101719 h 746962"/>
              <a:gd name="connsiteX5" fmla="*/ 1310005 w 1310009"/>
              <a:gd name="connsiteY5" fmla="*/ 120 h 746962"/>
              <a:gd name="connsiteX6" fmla="*/ 1149668 w 1310009"/>
              <a:gd name="connsiteY6" fmla="*/ 504944 h 746962"/>
              <a:gd name="connsiteX7" fmla="*/ 686118 w 1310009"/>
              <a:gd name="connsiteY7" fmla="*/ 687507 h 746962"/>
              <a:gd name="connsiteX8" fmla="*/ 513874 w 1310009"/>
              <a:gd name="connsiteY8" fmla="*/ 727194 h 746962"/>
              <a:gd name="connsiteX9" fmla="*/ 424815 w 1310009"/>
              <a:gd name="connsiteY9" fmla="*/ 737672 h 746962"/>
              <a:gd name="connsiteX10" fmla="*/ 245745 w 1310009"/>
              <a:gd name="connsiteY10" fmla="*/ 742752 h 746962"/>
              <a:gd name="connsiteX11" fmla="*/ 169545 w 1310009"/>
              <a:gd name="connsiteY11" fmla="*/ 733862 h 746962"/>
              <a:gd name="connsiteX12" fmla="*/ 0 w 1310009"/>
              <a:gd name="connsiteY12" fmla="*/ 643057 h 746962"/>
              <a:gd name="connsiteX0" fmla="*/ 0 w 1310009"/>
              <a:gd name="connsiteY0" fmla="*/ 643057 h 746962"/>
              <a:gd name="connsiteX1" fmla="*/ 308293 w 1310009"/>
              <a:gd name="connsiteY1" fmla="*/ 536694 h 746962"/>
              <a:gd name="connsiteX2" fmla="*/ 540861 w 1310009"/>
              <a:gd name="connsiteY2" fmla="*/ 365244 h 746962"/>
              <a:gd name="connsiteX3" fmla="*/ 630555 w 1310009"/>
              <a:gd name="connsiteY3" fmla="*/ 322382 h 746962"/>
              <a:gd name="connsiteX4" fmla="*/ 850424 w 1310009"/>
              <a:gd name="connsiteY4" fmla="*/ 217607 h 746962"/>
              <a:gd name="connsiteX5" fmla="*/ 1106805 w 1310009"/>
              <a:gd name="connsiteY5" fmla="*/ 101719 h 746962"/>
              <a:gd name="connsiteX6" fmla="*/ 1310005 w 1310009"/>
              <a:gd name="connsiteY6" fmla="*/ 120 h 746962"/>
              <a:gd name="connsiteX7" fmla="*/ 1149668 w 1310009"/>
              <a:gd name="connsiteY7" fmla="*/ 504944 h 746962"/>
              <a:gd name="connsiteX8" fmla="*/ 686118 w 1310009"/>
              <a:gd name="connsiteY8" fmla="*/ 687507 h 746962"/>
              <a:gd name="connsiteX9" fmla="*/ 513874 w 1310009"/>
              <a:gd name="connsiteY9" fmla="*/ 727194 h 746962"/>
              <a:gd name="connsiteX10" fmla="*/ 424815 w 1310009"/>
              <a:gd name="connsiteY10" fmla="*/ 737672 h 746962"/>
              <a:gd name="connsiteX11" fmla="*/ 245745 w 1310009"/>
              <a:gd name="connsiteY11" fmla="*/ 742752 h 746962"/>
              <a:gd name="connsiteX12" fmla="*/ 169545 w 1310009"/>
              <a:gd name="connsiteY12" fmla="*/ 733862 h 746962"/>
              <a:gd name="connsiteX13" fmla="*/ 0 w 1310009"/>
              <a:gd name="connsiteY13" fmla="*/ 643057 h 746962"/>
              <a:gd name="connsiteX0" fmla="*/ 0 w 1310009"/>
              <a:gd name="connsiteY0" fmla="*/ 643057 h 746962"/>
              <a:gd name="connsiteX1" fmla="*/ 308293 w 1310009"/>
              <a:gd name="connsiteY1" fmla="*/ 536694 h 746962"/>
              <a:gd name="connsiteX2" fmla="*/ 540861 w 1310009"/>
              <a:gd name="connsiteY2" fmla="*/ 365244 h 746962"/>
              <a:gd name="connsiteX3" fmla="*/ 630555 w 1310009"/>
              <a:gd name="connsiteY3" fmla="*/ 322382 h 746962"/>
              <a:gd name="connsiteX4" fmla="*/ 843280 w 1310009"/>
              <a:gd name="connsiteY4" fmla="*/ 215225 h 746962"/>
              <a:gd name="connsiteX5" fmla="*/ 1106805 w 1310009"/>
              <a:gd name="connsiteY5" fmla="*/ 101719 h 746962"/>
              <a:gd name="connsiteX6" fmla="*/ 1310005 w 1310009"/>
              <a:gd name="connsiteY6" fmla="*/ 120 h 746962"/>
              <a:gd name="connsiteX7" fmla="*/ 1149668 w 1310009"/>
              <a:gd name="connsiteY7" fmla="*/ 504944 h 746962"/>
              <a:gd name="connsiteX8" fmla="*/ 686118 w 1310009"/>
              <a:gd name="connsiteY8" fmla="*/ 687507 h 746962"/>
              <a:gd name="connsiteX9" fmla="*/ 513874 w 1310009"/>
              <a:gd name="connsiteY9" fmla="*/ 727194 h 746962"/>
              <a:gd name="connsiteX10" fmla="*/ 424815 w 1310009"/>
              <a:gd name="connsiteY10" fmla="*/ 737672 h 746962"/>
              <a:gd name="connsiteX11" fmla="*/ 245745 w 1310009"/>
              <a:gd name="connsiteY11" fmla="*/ 742752 h 746962"/>
              <a:gd name="connsiteX12" fmla="*/ 169545 w 1310009"/>
              <a:gd name="connsiteY12" fmla="*/ 733862 h 746962"/>
              <a:gd name="connsiteX13" fmla="*/ 0 w 1310009"/>
              <a:gd name="connsiteY13" fmla="*/ 643057 h 746962"/>
              <a:gd name="connsiteX0" fmla="*/ 0 w 1310009"/>
              <a:gd name="connsiteY0" fmla="*/ 643057 h 746962"/>
              <a:gd name="connsiteX1" fmla="*/ 301149 w 1310009"/>
              <a:gd name="connsiteY1" fmla="*/ 534313 h 746962"/>
              <a:gd name="connsiteX2" fmla="*/ 540861 w 1310009"/>
              <a:gd name="connsiteY2" fmla="*/ 365244 h 746962"/>
              <a:gd name="connsiteX3" fmla="*/ 630555 w 1310009"/>
              <a:gd name="connsiteY3" fmla="*/ 322382 h 746962"/>
              <a:gd name="connsiteX4" fmla="*/ 843280 w 1310009"/>
              <a:gd name="connsiteY4" fmla="*/ 215225 h 746962"/>
              <a:gd name="connsiteX5" fmla="*/ 1106805 w 1310009"/>
              <a:gd name="connsiteY5" fmla="*/ 101719 h 746962"/>
              <a:gd name="connsiteX6" fmla="*/ 1310005 w 1310009"/>
              <a:gd name="connsiteY6" fmla="*/ 120 h 746962"/>
              <a:gd name="connsiteX7" fmla="*/ 1149668 w 1310009"/>
              <a:gd name="connsiteY7" fmla="*/ 504944 h 746962"/>
              <a:gd name="connsiteX8" fmla="*/ 686118 w 1310009"/>
              <a:gd name="connsiteY8" fmla="*/ 687507 h 746962"/>
              <a:gd name="connsiteX9" fmla="*/ 513874 w 1310009"/>
              <a:gd name="connsiteY9" fmla="*/ 727194 h 746962"/>
              <a:gd name="connsiteX10" fmla="*/ 424815 w 1310009"/>
              <a:gd name="connsiteY10" fmla="*/ 737672 h 746962"/>
              <a:gd name="connsiteX11" fmla="*/ 245745 w 1310009"/>
              <a:gd name="connsiteY11" fmla="*/ 742752 h 746962"/>
              <a:gd name="connsiteX12" fmla="*/ 169545 w 1310009"/>
              <a:gd name="connsiteY12" fmla="*/ 733862 h 746962"/>
              <a:gd name="connsiteX13" fmla="*/ 0 w 1310009"/>
              <a:gd name="connsiteY13" fmla="*/ 643057 h 746962"/>
              <a:gd name="connsiteX0" fmla="*/ 0 w 1310009"/>
              <a:gd name="connsiteY0" fmla="*/ 643057 h 746962"/>
              <a:gd name="connsiteX1" fmla="*/ 301149 w 1310009"/>
              <a:gd name="connsiteY1" fmla="*/ 534313 h 746962"/>
              <a:gd name="connsiteX2" fmla="*/ 540861 w 1310009"/>
              <a:gd name="connsiteY2" fmla="*/ 365244 h 746962"/>
              <a:gd name="connsiteX3" fmla="*/ 630555 w 1310009"/>
              <a:gd name="connsiteY3" fmla="*/ 322382 h 746962"/>
              <a:gd name="connsiteX4" fmla="*/ 843280 w 1310009"/>
              <a:gd name="connsiteY4" fmla="*/ 215225 h 746962"/>
              <a:gd name="connsiteX5" fmla="*/ 1106805 w 1310009"/>
              <a:gd name="connsiteY5" fmla="*/ 101719 h 746962"/>
              <a:gd name="connsiteX6" fmla="*/ 1310005 w 1310009"/>
              <a:gd name="connsiteY6" fmla="*/ 120 h 746962"/>
              <a:gd name="connsiteX7" fmla="*/ 1149668 w 1310009"/>
              <a:gd name="connsiteY7" fmla="*/ 504944 h 746962"/>
              <a:gd name="connsiteX8" fmla="*/ 686118 w 1310009"/>
              <a:gd name="connsiteY8" fmla="*/ 687507 h 746962"/>
              <a:gd name="connsiteX9" fmla="*/ 513874 w 1310009"/>
              <a:gd name="connsiteY9" fmla="*/ 727194 h 746962"/>
              <a:gd name="connsiteX10" fmla="*/ 424815 w 1310009"/>
              <a:gd name="connsiteY10" fmla="*/ 737672 h 746962"/>
              <a:gd name="connsiteX11" fmla="*/ 245745 w 1310009"/>
              <a:gd name="connsiteY11" fmla="*/ 742752 h 746962"/>
              <a:gd name="connsiteX12" fmla="*/ 169545 w 1310009"/>
              <a:gd name="connsiteY12" fmla="*/ 733862 h 746962"/>
              <a:gd name="connsiteX13" fmla="*/ 0 w 1310009"/>
              <a:gd name="connsiteY13" fmla="*/ 643057 h 746962"/>
              <a:gd name="connsiteX0" fmla="*/ 0 w 1310009"/>
              <a:gd name="connsiteY0" fmla="*/ 643057 h 746962"/>
              <a:gd name="connsiteX1" fmla="*/ 294005 w 1310009"/>
              <a:gd name="connsiteY1" fmla="*/ 534313 h 746962"/>
              <a:gd name="connsiteX2" fmla="*/ 540861 w 1310009"/>
              <a:gd name="connsiteY2" fmla="*/ 365244 h 746962"/>
              <a:gd name="connsiteX3" fmla="*/ 630555 w 1310009"/>
              <a:gd name="connsiteY3" fmla="*/ 322382 h 746962"/>
              <a:gd name="connsiteX4" fmla="*/ 843280 w 1310009"/>
              <a:gd name="connsiteY4" fmla="*/ 215225 h 746962"/>
              <a:gd name="connsiteX5" fmla="*/ 1106805 w 1310009"/>
              <a:gd name="connsiteY5" fmla="*/ 101719 h 746962"/>
              <a:gd name="connsiteX6" fmla="*/ 1310005 w 1310009"/>
              <a:gd name="connsiteY6" fmla="*/ 120 h 746962"/>
              <a:gd name="connsiteX7" fmla="*/ 1149668 w 1310009"/>
              <a:gd name="connsiteY7" fmla="*/ 504944 h 746962"/>
              <a:gd name="connsiteX8" fmla="*/ 686118 w 1310009"/>
              <a:gd name="connsiteY8" fmla="*/ 687507 h 746962"/>
              <a:gd name="connsiteX9" fmla="*/ 513874 w 1310009"/>
              <a:gd name="connsiteY9" fmla="*/ 727194 h 746962"/>
              <a:gd name="connsiteX10" fmla="*/ 424815 w 1310009"/>
              <a:gd name="connsiteY10" fmla="*/ 737672 h 746962"/>
              <a:gd name="connsiteX11" fmla="*/ 245745 w 1310009"/>
              <a:gd name="connsiteY11" fmla="*/ 742752 h 746962"/>
              <a:gd name="connsiteX12" fmla="*/ 169545 w 1310009"/>
              <a:gd name="connsiteY12" fmla="*/ 733862 h 746962"/>
              <a:gd name="connsiteX13" fmla="*/ 0 w 1310009"/>
              <a:gd name="connsiteY13" fmla="*/ 643057 h 746962"/>
              <a:gd name="connsiteX0" fmla="*/ 0 w 1310009"/>
              <a:gd name="connsiteY0" fmla="*/ 643057 h 746962"/>
              <a:gd name="connsiteX1" fmla="*/ 294005 w 1310009"/>
              <a:gd name="connsiteY1" fmla="*/ 534313 h 746962"/>
              <a:gd name="connsiteX2" fmla="*/ 421799 w 1310009"/>
              <a:gd name="connsiteY2" fmla="*/ 448588 h 746962"/>
              <a:gd name="connsiteX3" fmla="*/ 540861 w 1310009"/>
              <a:gd name="connsiteY3" fmla="*/ 365244 h 746962"/>
              <a:gd name="connsiteX4" fmla="*/ 630555 w 1310009"/>
              <a:gd name="connsiteY4" fmla="*/ 322382 h 746962"/>
              <a:gd name="connsiteX5" fmla="*/ 843280 w 1310009"/>
              <a:gd name="connsiteY5" fmla="*/ 215225 h 746962"/>
              <a:gd name="connsiteX6" fmla="*/ 1106805 w 1310009"/>
              <a:gd name="connsiteY6" fmla="*/ 101719 h 746962"/>
              <a:gd name="connsiteX7" fmla="*/ 1310005 w 1310009"/>
              <a:gd name="connsiteY7" fmla="*/ 120 h 746962"/>
              <a:gd name="connsiteX8" fmla="*/ 1149668 w 1310009"/>
              <a:gd name="connsiteY8" fmla="*/ 504944 h 746962"/>
              <a:gd name="connsiteX9" fmla="*/ 686118 w 1310009"/>
              <a:gd name="connsiteY9" fmla="*/ 687507 h 746962"/>
              <a:gd name="connsiteX10" fmla="*/ 513874 w 1310009"/>
              <a:gd name="connsiteY10" fmla="*/ 727194 h 746962"/>
              <a:gd name="connsiteX11" fmla="*/ 424815 w 1310009"/>
              <a:gd name="connsiteY11" fmla="*/ 737672 h 746962"/>
              <a:gd name="connsiteX12" fmla="*/ 245745 w 1310009"/>
              <a:gd name="connsiteY12" fmla="*/ 742752 h 746962"/>
              <a:gd name="connsiteX13" fmla="*/ 169545 w 1310009"/>
              <a:gd name="connsiteY13" fmla="*/ 733862 h 746962"/>
              <a:gd name="connsiteX14" fmla="*/ 0 w 1310009"/>
              <a:gd name="connsiteY14" fmla="*/ 643057 h 746962"/>
              <a:gd name="connsiteX0" fmla="*/ 0 w 1310009"/>
              <a:gd name="connsiteY0" fmla="*/ 643057 h 746962"/>
              <a:gd name="connsiteX1" fmla="*/ 294005 w 1310009"/>
              <a:gd name="connsiteY1" fmla="*/ 534313 h 746962"/>
              <a:gd name="connsiteX2" fmla="*/ 424180 w 1310009"/>
              <a:gd name="connsiteY2" fmla="*/ 455732 h 746962"/>
              <a:gd name="connsiteX3" fmla="*/ 540861 w 1310009"/>
              <a:gd name="connsiteY3" fmla="*/ 365244 h 746962"/>
              <a:gd name="connsiteX4" fmla="*/ 630555 w 1310009"/>
              <a:gd name="connsiteY4" fmla="*/ 322382 h 746962"/>
              <a:gd name="connsiteX5" fmla="*/ 843280 w 1310009"/>
              <a:gd name="connsiteY5" fmla="*/ 215225 h 746962"/>
              <a:gd name="connsiteX6" fmla="*/ 1106805 w 1310009"/>
              <a:gd name="connsiteY6" fmla="*/ 101719 h 746962"/>
              <a:gd name="connsiteX7" fmla="*/ 1310005 w 1310009"/>
              <a:gd name="connsiteY7" fmla="*/ 120 h 746962"/>
              <a:gd name="connsiteX8" fmla="*/ 1149668 w 1310009"/>
              <a:gd name="connsiteY8" fmla="*/ 504944 h 746962"/>
              <a:gd name="connsiteX9" fmla="*/ 686118 w 1310009"/>
              <a:gd name="connsiteY9" fmla="*/ 687507 h 746962"/>
              <a:gd name="connsiteX10" fmla="*/ 513874 w 1310009"/>
              <a:gd name="connsiteY10" fmla="*/ 727194 h 746962"/>
              <a:gd name="connsiteX11" fmla="*/ 424815 w 1310009"/>
              <a:gd name="connsiteY11" fmla="*/ 737672 h 746962"/>
              <a:gd name="connsiteX12" fmla="*/ 245745 w 1310009"/>
              <a:gd name="connsiteY12" fmla="*/ 742752 h 746962"/>
              <a:gd name="connsiteX13" fmla="*/ 169545 w 1310009"/>
              <a:gd name="connsiteY13" fmla="*/ 733862 h 746962"/>
              <a:gd name="connsiteX14" fmla="*/ 0 w 1310009"/>
              <a:gd name="connsiteY14" fmla="*/ 643057 h 746962"/>
              <a:gd name="connsiteX0" fmla="*/ 0 w 1310009"/>
              <a:gd name="connsiteY0" fmla="*/ 643057 h 743041"/>
              <a:gd name="connsiteX1" fmla="*/ 294005 w 1310009"/>
              <a:gd name="connsiteY1" fmla="*/ 534313 h 743041"/>
              <a:gd name="connsiteX2" fmla="*/ 424180 w 1310009"/>
              <a:gd name="connsiteY2" fmla="*/ 455732 h 743041"/>
              <a:gd name="connsiteX3" fmla="*/ 540861 w 1310009"/>
              <a:gd name="connsiteY3" fmla="*/ 365244 h 743041"/>
              <a:gd name="connsiteX4" fmla="*/ 630555 w 1310009"/>
              <a:gd name="connsiteY4" fmla="*/ 322382 h 743041"/>
              <a:gd name="connsiteX5" fmla="*/ 843280 w 1310009"/>
              <a:gd name="connsiteY5" fmla="*/ 215225 h 743041"/>
              <a:gd name="connsiteX6" fmla="*/ 1106805 w 1310009"/>
              <a:gd name="connsiteY6" fmla="*/ 101719 h 743041"/>
              <a:gd name="connsiteX7" fmla="*/ 1310005 w 1310009"/>
              <a:gd name="connsiteY7" fmla="*/ 120 h 743041"/>
              <a:gd name="connsiteX8" fmla="*/ 1149668 w 1310009"/>
              <a:gd name="connsiteY8" fmla="*/ 504944 h 743041"/>
              <a:gd name="connsiteX9" fmla="*/ 686118 w 1310009"/>
              <a:gd name="connsiteY9" fmla="*/ 687507 h 743041"/>
              <a:gd name="connsiteX10" fmla="*/ 513874 w 1310009"/>
              <a:gd name="connsiteY10" fmla="*/ 727194 h 743041"/>
              <a:gd name="connsiteX11" fmla="*/ 424815 w 1310009"/>
              <a:gd name="connsiteY11" fmla="*/ 737672 h 743041"/>
              <a:gd name="connsiteX12" fmla="*/ 283845 w 1310009"/>
              <a:gd name="connsiteY12" fmla="*/ 737989 h 743041"/>
              <a:gd name="connsiteX13" fmla="*/ 169545 w 1310009"/>
              <a:gd name="connsiteY13" fmla="*/ 733862 h 743041"/>
              <a:gd name="connsiteX14" fmla="*/ 0 w 1310009"/>
              <a:gd name="connsiteY14" fmla="*/ 643057 h 743041"/>
              <a:gd name="connsiteX0" fmla="*/ 0 w 1310009"/>
              <a:gd name="connsiteY0" fmla="*/ 643057 h 738104"/>
              <a:gd name="connsiteX1" fmla="*/ 294005 w 1310009"/>
              <a:gd name="connsiteY1" fmla="*/ 534313 h 738104"/>
              <a:gd name="connsiteX2" fmla="*/ 424180 w 1310009"/>
              <a:gd name="connsiteY2" fmla="*/ 455732 h 738104"/>
              <a:gd name="connsiteX3" fmla="*/ 540861 w 1310009"/>
              <a:gd name="connsiteY3" fmla="*/ 365244 h 738104"/>
              <a:gd name="connsiteX4" fmla="*/ 630555 w 1310009"/>
              <a:gd name="connsiteY4" fmla="*/ 322382 h 738104"/>
              <a:gd name="connsiteX5" fmla="*/ 843280 w 1310009"/>
              <a:gd name="connsiteY5" fmla="*/ 215225 h 738104"/>
              <a:gd name="connsiteX6" fmla="*/ 1106805 w 1310009"/>
              <a:gd name="connsiteY6" fmla="*/ 101719 h 738104"/>
              <a:gd name="connsiteX7" fmla="*/ 1310005 w 1310009"/>
              <a:gd name="connsiteY7" fmla="*/ 120 h 738104"/>
              <a:gd name="connsiteX8" fmla="*/ 1149668 w 1310009"/>
              <a:gd name="connsiteY8" fmla="*/ 504944 h 738104"/>
              <a:gd name="connsiteX9" fmla="*/ 686118 w 1310009"/>
              <a:gd name="connsiteY9" fmla="*/ 687507 h 738104"/>
              <a:gd name="connsiteX10" fmla="*/ 513874 w 1310009"/>
              <a:gd name="connsiteY10" fmla="*/ 727194 h 738104"/>
              <a:gd name="connsiteX11" fmla="*/ 424815 w 1310009"/>
              <a:gd name="connsiteY11" fmla="*/ 737672 h 738104"/>
              <a:gd name="connsiteX12" fmla="*/ 283845 w 1310009"/>
              <a:gd name="connsiteY12" fmla="*/ 737989 h 738104"/>
              <a:gd name="connsiteX13" fmla="*/ 169545 w 1310009"/>
              <a:gd name="connsiteY13" fmla="*/ 733862 h 738104"/>
              <a:gd name="connsiteX14" fmla="*/ 0 w 1310009"/>
              <a:gd name="connsiteY14" fmla="*/ 643057 h 738104"/>
              <a:gd name="connsiteX0" fmla="*/ 0 w 1310009"/>
              <a:gd name="connsiteY0" fmla="*/ 643057 h 738061"/>
              <a:gd name="connsiteX1" fmla="*/ 294005 w 1310009"/>
              <a:gd name="connsiteY1" fmla="*/ 534313 h 738061"/>
              <a:gd name="connsiteX2" fmla="*/ 424180 w 1310009"/>
              <a:gd name="connsiteY2" fmla="*/ 455732 h 738061"/>
              <a:gd name="connsiteX3" fmla="*/ 540861 w 1310009"/>
              <a:gd name="connsiteY3" fmla="*/ 365244 h 738061"/>
              <a:gd name="connsiteX4" fmla="*/ 630555 w 1310009"/>
              <a:gd name="connsiteY4" fmla="*/ 322382 h 738061"/>
              <a:gd name="connsiteX5" fmla="*/ 843280 w 1310009"/>
              <a:gd name="connsiteY5" fmla="*/ 215225 h 738061"/>
              <a:gd name="connsiteX6" fmla="*/ 1106805 w 1310009"/>
              <a:gd name="connsiteY6" fmla="*/ 101719 h 738061"/>
              <a:gd name="connsiteX7" fmla="*/ 1310005 w 1310009"/>
              <a:gd name="connsiteY7" fmla="*/ 120 h 738061"/>
              <a:gd name="connsiteX8" fmla="*/ 1149668 w 1310009"/>
              <a:gd name="connsiteY8" fmla="*/ 504944 h 738061"/>
              <a:gd name="connsiteX9" fmla="*/ 686118 w 1310009"/>
              <a:gd name="connsiteY9" fmla="*/ 687507 h 738061"/>
              <a:gd name="connsiteX10" fmla="*/ 513874 w 1310009"/>
              <a:gd name="connsiteY10" fmla="*/ 727194 h 738061"/>
              <a:gd name="connsiteX11" fmla="*/ 429577 w 1310009"/>
              <a:gd name="connsiteY11" fmla="*/ 735291 h 738061"/>
              <a:gd name="connsiteX12" fmla="*/ 283845 w 1310009"/>
              <a:gd name="connsiteY12" fmla="*/ 737989 h 738061"/>
              <a:gd name="connsiteX13" fmla="*/ 169545 w 1310009"/>
              <a:gd name="connsiteY13" fmla="*/ 733862 h 738061"/>
              <a:gd name="connsiteX14" fmla="*/ 0 w 1310009"/>
              <a:gd name="connsiteY14" fmla="*/ 643057 h 738061"/>
              <a:gd name="connsiteX0" fmla="*/ 0 w 1310009"/>
              <a:gd name="connsiteY0" fmla="*/ 643057 h 738061"/>
              <a:gd name="connsiteX1" fmla="*/ 294005 w 1310009"/>
              <a:gd name="connsiteY1" fmla="*/ 534313 h 738061"/>
              <a:gd name="connsiteX2" fmla="*/ 424180 w 1310009"/>
              <a:gd name="connsiteY2" fmla="*/ 455732 h 738061"/>
              <a:gd name="connsiteX3" fmla="*/ 540861 w 1310009"/>
              <a:gd name="connsiteY3" fmla="*/ 365244 h 738061"/>
              <a:gd name="connsiteX4" fmla="*/ 630555 w 1310009"/>
              <a:gd name="connsiteY4" fmla="*/ 322382 h 738061"/>
              <a:gd name="connsiteX5" fmla="*/ 843280 w 1310009"/>
              <a:gd name="connsiteY5" fmla="*/ 215225 h 738061"/>
              <a:gd name="connsiteX6" fmla="*/ 1106805 w 1310009"/>
              <a:gd name="connsiteY6" fmla="*/ 101719 h 738061"/>
              <a:gd name="connsiteX7" fmla="*/ 1310005 w 1310009"/>
              <a:gd name="connsiteY7" fmla="*/ 120 h 738061"/>
              <a:gd name="connsiteX8" fmla="*/ 1149668 w 1310009"/>
              <a:gd name="connsiteY8" fmla="*/ 504944 h 738061"/>
              <a:gd name="connsiteX9" fmla="*/ 686118 w 1310009"/>
              <a:gd name="connsiteY9" fmla="*/ 687507 h 738061"/>
              <a:gd name="connsiteX10" fmla="*/ 494824 w 1310009"/>
              <a:gd name="connsiteY10" fmla="*/ 648613 h 738061"/>
              <a:gd name="connsiteX11" fmla="*/ 429577 w 1310009"/>
              <a:gd name="connsiteY11" fmla="*/ 735291 h 738061"/>
              <a:gd name="connsiteX12" fmla="*/ 283845 w 1310009"/>
              <a:gd name="connsiteY12" fmla="*/ 737989 h 738061"/>
              <a:gd name="connsiteX13" fmla="*/ 169545 w 1310009"/>
              <a:gd name="connsiteY13" fmla="*/ 733862 h 738061"/>
              <a:gd name="connsiteX14" fmla="*/ 0 w 1310009"/>
              <a:gd name="connsiteY14" fmla="*/ 643057 h 738061"/>
              <a:gd name="connsiteX0" fmla="*/ 0 w 1310009"/>
              <a:gd name="connsiteY0" fmla="*/ 643057 h 738061"/>
              <a:gd name="connsiteX1" fmla="*/ 294005 w 1310009"/>
              <a:gd name="connsiteY1" fmla="*/ 534313 h 738061"/>
              <a:gd name="connsiteX2" fmla="*/ 424180 w 1310009"/>
              <a:gd name="connsiteY2" fmla="*/ 455732 h 738061"/>
              <a:gd name="connsiteX3" fmla="*/ 540861 w 1310009"/>
              <a:gd name="connsiteY3" fmla="*/ 365244 h 738061"/>
              <a:gd name="connsiteX4" fmla="*/ 630555 w 1310009"/>
              <a:gd name="connsiteY4" fmla="*/ 322382 h 738061"/>
              <a:gd name="connsiteX5" fmla="*/ 843280 w 1310009"/>
              <a:gd name="connsiteY5" fmla="*/ 215225 h 738061"/>
              <a:gd name="connsiteX6" fmla="*/ 1106805 w 1310009"/>
              <a:gd name="connsiteY6" fmla="*/ 101719 h 738061"/>
              <a:gd name="connsiteX7" fmla="*/ 1310005 w 1310009"/>
              <a:gd name="connsiteY7" fmla="*/ 120 h 738061"/>
              <a:gd name="connsiteX8" fmla="*/ 1149668 w 1310009"/>
              <a:gd name="connsiteY8" fmla="*/ 504944 h 738061"/>
              <a:gd name="connsiteX9" fmla="*/ 686118 w 1310009"/>
              <a:gd name="connsiteY9" fmla="*/ 687507 h 738061"/>
              <a:gd name="connsiteX10" fmla="*/ 554356 w 1310009"/>
              <a:gd name="connsiteY10" fmla="*/ 703382 h 738061"/>
              <a:gd name="connsiteX11" fmla="*/ 429577 w 1310009"/>
              <a:gd name="connsiteY11" fmla="*/ 735291 h 738061"/>
              <a:gd name="connsiteX12" fmla="*/ 283845 w 1310009"/>
              <a:gd name="connsiteY12" fmla="*/ 737989 h 738061"/>
              <a:gd name="connsiteX13" fmla="*/ 169545 w 1310009"/>
              <a:gd name="connsiteY13" fmla="*/ 733862 h 738061"/>
              <a:gd name="connsiteX14" fmla="*/ 0 w 1310009"/>
              <a:gd name="connsiteY14" fmla="*/ 643057 h 738061"/>
              <a:gd name="connsiteX0" fmla="*/ 0 w 1310009"/>
              <a:gd name="connsiteY0" fmla="*/ 643057 h 738061"/>
              <a:gd name="connsiteX1" fmla="*/ 294005 w 1310009"/>
              <a:gd name="connsiteY1" fmla="*/ 534313 h 738061"/>
              <a:gd name="connsiteX2" fmla="*/ 424180 w 1310009"/>
              <a:gd name="connsiteY2" fmla="*/ 455732 h 738061"/>
              <a:gd name="connsiteX3" fmla="*/ 540861 w 1310009"/>
              <a:gd name="connsiteY3" fmla="*/ 365244 h 738061"/>
              <a:gd name="connsiteX4" fmla="*/ 630555 w 1310009"/>
              <a:gd name="connsiteY4" fmla="*/ 322382 h 738061"/>
              <a:gd name="connsiteX5" fmla="*/ 843280 w 1310009"/>
              <a:gd name="connsiteY5" fmla="*/ 215225 h 738061"/>
              <a:gd name="connsiteX6" fmla="*/ 1106805 w 1310009"/>
              <a:gd name="connsiteY6" fmla="*/ 101719 h 738061"/>
              <a:gd name="connsiteX7" fmla="*/ 1310005 w 1310009"/>
              <a:gd name="connsiteY7" fmla="*/ 120 h 738061"/>
              <a:gd name="connsiteX8" fmla="*/ 1149668 w 1310009"/>
              <a:gd name="connsiteY8" fmla="*/ 504944 h 738061"/>
              <a:gd name="connsiteX9" fmla="*/ 686118 w 1310009"/>
              <a:gd name="connsiteY9" fmla="*/ 687507 h 738061"/>
              <a:gd name="connsiteX10" fmla="*/ 621824 w 1310009"/>
              <a:gd name="connsiteY10" fmla="*/ 691477 h 738061"/>
              <a:gd name="connsiteX11" fmla="*/ 554356 w 1310009"/>
              <a:gd name="connsiteY11" fmla="*/ 703382 h 738061"/>
              <a:gd name="connsiteX12" fmla="*/ 429577 w 1310009"/>
              <a:gd name="connsiteY12" fmla="*/ 735291 h 738061"/>
              <a:gd name="connsiteX13" fmla="*/ 283845 w 1310009"/>
              <a:gd name="connsiteY13" fmla="*/ 737989 h 738061"/>
              <a:gd name="connsiteX14" fmla="*/ 169545 w 1310009"/>
              <a:gd name="connsiteY14" fmla="*/ 733862 h 738061"/>
              <a:gd name="connsiteX15" fmla="*/ 0 w 1310009"/>
              <a:gd name="connsiteY15" fmla="*/ 643057 h 738061"/>
              <a:gd name="connsiteX0" fmla="*/ 0 w 1310009"/>
              <a:gd name="connsiteY0" fmla="*/ 643057 h 738061"/>
              <a:gd name="connsiteX1" fmla="*/ 294005 w 1310009"/>
              <a:gd name="connsiteY1" fmla="*/ 534313 h 738061"/>
              <a:gd name="connsiteX2" fmla="*/ 424180 w 1310009"/>
              <a:gd name="connsiteY2" fmla="*/ 455732 h 738061"/>
              <a:gd name="connsiteX3" fmla="*/ 540861 w 1310009"/>
              <a:gd name="connsiteY3" fmla="*/ 365244 h 738061"/>
              <a:gd name="connsiteX4" fmla="*/ 630555 w 1310009"/>
              <a:gd name="connsiteY4" fmla="*/ 322382 h 738061"/>
              <a:gd name="connsiteX5" fmla="*/ 843280 w 1310009"/>
              <a:gd name="connsiteY5" fmla="*/ 215225 h 738061"/>
              <a:gd name="connsiteX6" fmla="*/ 1106805 w 1310009"/>
              <a:gd name="connsiteY6" fmla="*/ 101719 h 738061"/>
              <a:gd name="connsiteX7" fmla="*/ 1310005 w 1310009"/>
              <a:gd name="connsiteY7" fmla="*/ 120 h 738061"/>
              <a:gd name="connsiteX8" fmla="*/ 1149668 w 1310009"/>
              <a:gd name="connsiteY8" fmla="*/ 504944 h 738061"/>
              <a:gd name="connsiteX9" fmla="*/ 686118 w 1310009"/>
              <a:gd name="connsiteY9" fmla="*/ 687507 h 738061"/>
              <a:gd name="connsiteX10" fmla="*/ 621824 w 1310009"/>
              <a:gd name="connsiteY10" fmla="*/ 691477 h 738061"/>
              <a:gd name="connsiteX11" fmla="*/ 563881 w 1310009"/>
              <a:gd name="connsiteY11" fmla="*/ 708144 h 738061"/>
              <a:gd name="connsiteX12" fmla="*/ 429577 w 1310009"/>
              <a:gd name="connsiteY12" fmla="*/ 735291 h 738061"/>
              <a:gd name="connsiteX13" fmla="*/ 283845 w 1310009"/>
              <a:gd name="connsiteY13" fmla="*/ 737989 h 738061"/>
              <a:gd name="connsiteX14" fmla="*/ 169545 w 1310009"/>
              <a:gd name="connsiteY14" fmla="*/ 733862 h 738061"/>
              <a:gd name="connsiteX15" fmla="*/ 0 w 1310009"/>
              <a:gd name="connsiteY15" fmla="*/ 643057 h 738061"/>
              <a:gd name="connsiteX0" fmla="*/ 0 w 1310009"/>
              <a:gd name="connsiteY0" fmla="*/ 643057 h 738018"/>
              <a:gd name="connsiteX1" fmla="*/ 294005 w 1310009"/>
              <a:gd name="connsiteY1" fmla="*/ 534313 h 738018"/>
              <a:gd name="connsiteX2" fmla="*/ 424180 w 1310009"/>
              <a:gd name="connsiteY2" fmla="*/ 455732 h 738018"/>
              <a:gd name="connsiteX3" fmla="*/ 540861 w 1310009"/>
              <a:gd name="connsiteY3" fmla="*/ 365244 h 738018"/>
              <a:gd name="connsiteX4" fmla="*/ 630555 w 1310009"/>
              <a:gd name="connsiteY4" fmla="*/ 322382 h 738018"/>
              <a:gd name="connsiteX5" fmla="*/ 843280 w 1310009"/>
              <a:gd name="connsiteY5" fmla="*/ 215225 h 738018"/>
              <a:gd name="connsiteX6" fmla="*/ 1106805 w 1310009"/>
              <a:gd name="connsiteY6" fmla="*/ 101719 h 738018"/>
              <a:gd name="connsiteX7" fmla="*/ 1310005 w 1310009"/>
              <a:gd name="connsiteY7" fmla="*/ 120 h 738018"/>
              <a:gd name="connsiteX8" fmla="*/ 1149668 w 1310009"/>
              <a:gd name="connsiteY8" fmla="*/ 504944 h 738018"/>
              <a:gd name="connsiteX9" fmla="*/ 686118 w 1310009"/>
              <a:gd name="connsiteY9" fmla="*/ 687507 h 738018"/>
              <a:gd name="connsiteX10" fmla="*/ 621824 w 1310009"/>
              <a:gd name="connsiteY10" fmla="*/ 691477 h 738018"/>
              <a:gd name="connsiteX11" fmla="*/ 563881 w 1310009"/>
              <a:gd name="connsiteY11" fmla="*/ 708144 h 738018"/>
              <a:gd name="connsiteX12" fmla="*/ 439102 w 1310009"/>
              <a:gd name="connsiteY12" fmla="*/ 725766 h 738018"/>
              <a:gd name="connsiteX13" fmla="*/ 283845 w 1310009"/>
              <a:gd name="connsiteY13" fmla="*/ 737989 h 738018"/>
              <a:gd name="connsiteX14" fmla="*/ 169545 w 1310009"/>
              <a:gd name="connsiteY14" fmla="*/ 733862 h 738018"/>
              <a:gd name="connsiteX15" fmla="*/ 0 w 1310009"/>
              <a:gd name="connsiteY15" fmla="*/ 643057 h 738018"/>
              <a:gd name="connsiteX0" fmla="*/ 0 w 1310009"/>
              <a:gd name="connsiteY0" fmla="*/ 643057 h 733862"/>
              <a:gd name="connsiteX1" fmla="*/ 294005 w 1310009"/>
              <a:gd name="connsiteY1" fmla="*/ 534313 h 733862"/>
              <a:gd name="connsiteX2" fmla="*/ 424180 w 1310009"/>
              <a:gd name="connsiteY2" fmla="*/ 455732 h 733862"/>
              <a:gd name="connsiteX3" fmla="*/ 540861 w 1310009"/>
              <a:gd name="connsiteY3" fmla="*/ 365244 h 733862"/>
              <a:gd name="connsiteX4" fmla="*/ 630555 w 1310009"/>
              <a:gd name="connsiteY4" fmla="*/ 322382 h 733862"/>
              <a:gd name="connsiteX5" fmla="*/ 843280 w 1310009"/>
              <a:gd name="connsiteY5" fmla="*/ 215225 h 733862"/>
              <a:gd name="connsiteX6" fmla="*/ 1106805 w 1310009"/>
              <a:gd name="connsiteY6" fmla="*/ 101719 h 733862"/>
              <a:gd name="connsiteX7" fmla="*/ 1310005 w 1310009"/>
              <a:gd name="connsiteY7" fmla="*/ 120 h 733862"/>
              <a:gd name="connsiteX8" fmla="*/ 1149668 w 1310009"/>
              <a:gd name="connsiteY8" fmla="*/ 504944 h 733862"/>
              <a:gd name="connsiteX9" fmla="*/ 686118 w 1310009"/>
              <a:gd name="connsiteY9" fmla="*/ 687507 h 733862"/>
              <a:gd name="connsiteX10" fmla="*/ 621824 w 1310009"/>
              <a:gd name="connsiteY10" fmla="*/ 691477 h 733862"/>
              <a:gd name="connsiteX11" fmla="*/ 563881 w 1310009"/>
              <a:gd name="connsiteY11" fmla="*/ 708144 h 733862"/>
              <a:gd name="connsiteX12" fmla="*/ 439102 w 1310009"/>
              <a:gd name="connsiteY12" fmla="*/ 725766 h 733862"/>
              <a:gd name="connsiteX13" fmla="*/ 288608 w 1310009"/>
              <a:gd name="connsiteY13" fmla="*/ 728464 h 733862"/>
              <a:gd name="connsiteX14" fmla="*/ 169545 w 1310009"/>
              <a:gd name="connsiteY14" fmla="*/ 733862 h 733862"/>
              <a:gd name="connsiteX15" fmla="*/ 0 w 1310009"/>
              <a:gd name="connsiteY15" fmla="*/ 643057 h 733862"/>
              <a:gd name="connsiteX0" fmla="*/ 0 w 1310009"/>
              <a:gd name="connsiteY0" fmla="*/ 643057 h 733862"/>
              <a:gd name="connsiteX1" fmla="*/ 294005 w 1310009"/>
              <a:gd name="connsiteY1" fmla="*/ 534313 h 733862"/>
              <a:gd name="connsiteX2" fmla="*/ 424180 w 1310009"/>
              <a:gd name="connsiteY2" fmla="*/ 455732 h 733862"/>
              <a:gd name="connsiteX3" fmla="*/ 540861 w 1310009"/>
              <a:gd name="connsiteY3" fmla="*/ 365244 h 733862"/>
              <a:gd name="connsiteX4" fmla="*/ 630555 w 1310009"/>
              <a:gd name="connsiteY4" fmla="*/ 322382 h 733862"/>
              <a:gd name="connsiteX5" fmla="*/ 843280 w 1310009"/>
              <a:gd name="connsiteY5" fmla="*/ 215225 h 733862"/>
              <a:gd name="connsiteX6" fmla="*/ 1106805 w 1310009"/>
              <a:gd name="connsiteY6" fmla="*/ 101719 h 733862"/>
              <a:gd name="connsiteX7" fmla="*/ 1310005 w 1310009"/>
              <a:gd name="connsiteY7" fmla="*/ 120 h 733862"/>
              <a:gd name="connsiteX8" fmla="*/ 1149668 w 1310009"/>
              <a:gd name="connsiteY8" fmla="*/ 504944 h 733862"/>
              <a:gd name="connsiteX9" fmla="*/ 686118 w 1310009"/>
              <a:gd name="connsiteY9" fmla="*/ 687507 h 733862"/>
              <a:gd name="connsiteX10" fmla="*/ 621824 w 1310009"/>
              <a:gd name="connsiteY10" fmla="*/ 691477 h 733862"/>
              <a:gd name="connsiteX11" fmla="*/ 563881 w 1310009"/>
              <a:gd name="connsiteY11" fmla="*/ 708144 h 733862"/>
              <a:gd name="connsiteX12" fmla="*/ 443864 w 1310009"/>
              <a:gd name="connsiteY12" fmla="*/ 716241 h 733862"/>
              <a:gd name="connsiteX13" fmla="*/ 288608 w 1310009"/>
              <a:gd name="connsiteY13" fmla="*/ 728464 h 733862"/>
              <a:gd name="connsiteX14" fmla="*/ 169545 w 1310009"/>
              <a:gd name="connsiteY14" fmla="*/ 733862 h 733862"/>
              <a:gd name="connsiteX15" fmla="*/ 0 w 1310009"/>
              <a:gd name="connsiteY15" fmla="*/ 643057 h 733862"/>
              <a:gd name="connsiteX0" fmla="*/ 0 w 1310009"/>
              <a:gd name="connsiteY0" fmla="*/ 643057 h 733862"/>
              <a:gd name="connsiteX1" fmla="*/ 294005 w 1310009"/>
              <a:gd name="connsiteY1" fmla="*/ 534313 h 733862"/>
              <a:gd name="connsiteX2" fmla="*/ 424180 w 1310009"/>
              <a:gd name="connsiteY2" fmla="*/ 455732 h 733862"/>
              <a:gd name="connsiteX3" fmla="*/ 540861 w 1310009"/>
              <a:gd name="connsiteY3" fmla="*/ 365244 h 733862"/>
              <a:gd name="connsiteX4" fmla="*/ 630555 w 1310009"/>
              <a:gd name="connsiteY4" fmla="*/ 322382 h 733862"/>
              <a:gd name="connsiteX5" fmla="*/ 843280 w 1310009"/>
              <a:gd name="connsiteY5" fmla="*/ 215225 h 733862"/>
              <a:gd name="connsiteX6" fmla="*/ 1106805 w 1310009"/>
              <a:gd name="connsiteY6" fmla="*/ 101719 h 733862"/>
              <a:gd name="connsiteX7" fmla="*/ 1310005 w 1310009"/>
              <a:gd name="connsiteY7" fmla="*/ 120 h 733862"/>
              <a:gd name="connsiteX8" fmla="*/ 1149668 w 1310009"/>
              <a:gd name="connsiteY8" fmla="*/ 504944 h 733862"/>
              <a:gd name="connsiteX9" fmla="*/ 686118 w 1310009"/>
              <a:gd name="connsiteY9" fmla="*/ 687507 h 733862"/>
              <a:gd name="connsiteX10" fmla="*/ 621824 w 1310009"/>
              <a:gd name="connsiteY10" fmla="*/ 691477 h 733862"/>
              <a:gd name="connsiteX11" fmla="*/ 563881 w 1310009"/>
              <a:gd name="connsiteY11" fmla="*/ 708144 h 733862"/>
              <a:gd name="connsiteX12" fmla="*/ 443864 w 1310009"/>
              <a:gd name="connsiteY12" fmla="*/ 716241 h 733862"/>
              <a:gd name="connsiteX13" fmla="*/ 288608 w 1310009"/>
              <a:gd name="connsiteY13" fmla="*/ 728464 h 733862"/>
              <a:gd name="connsiteX14" fmla="*/ 169545 w 1310009"/>
              <a:gd name="connsiteY14" fmla="*/ 733862 h 733862"/>
              <a:gd name="connsiteX15" fmla="*/ 0 w 1310009"/>
              <a:gd name="connsiteY15" fmla="*/ 643057 h 733862"/>
              <a:gd name="connsiteX0" fmla="*/ 0 w 1310009"/>
              <a:gd name="connsiteY0" fmla="*/ 643057 h 733862"/>
              <a:gd name="connsiteX1" fmla="*/ 294005 w 1310009"/>
              <a:gd name="connsiteY1" fmla="*/ 534313 h 733862"/>
              <a:gd name="connsiteX2" fmla="*/ 424180 w 1310009"/>
              <a:gd name="connsiteY2" fmla="*/ 455732 h 733862"/>
              <a:gd name="connsiteX3" fmla="*/ 540861 w 1310009"/>
              <a:gd name="connsiteY3" fmla="*/ 365244 h 733862"/>
              <a:gd name="connsiteX4" fmla="*/ 630555 w 1310009"/>
              <a:gd name="connsiteY4" fmla="*/ 322382 h 733862"/>
              <a:gd name="connsiteX5" fmla="*/ 843280 w 1310009"/>
              <a:gd name="connsiteY5" fmla="*/ 215225 h 733862"/>
              <a:gd name="connsiteX6" fmla="*/ 1106805 w 1310009"/>
              <a:gd name="connsiteY6" fmla="*/ 101719 h 733862"/>
              <a:gd name="connsiteX7" fmla="*/ 1310005 w 1310009"/>
              <a:gd name="connsiteY7" fmla="*/ 120 h 733862"/>
              <a:gd name="connsiteX8" fmla="*/ 1149668 w 1310009"/>
              <a:gd name="connsiteY8" fmla="*/ 504944 h 733862"/>
              <a:gd name="connsiteX9" fmla="*/ 695643 w 1310009"/>
              <a:gd name="connsiteY9" fmla="*/ 675601 h 733862"/>
              <a:gd name="connsiteX10" fmla="*/ 621824 w 1310009"/>
              <a:gd name="connsiteY10" fmla="*/ 691477 h 733862"/>
              <a:gd name="connsiteX11" fmla="*/ 563881 w 1310009"/>
              <a:gd name="connsiteY11" fmla="*/ 708144 h 733862"/>
              <a:gd name="connsiteX12" fmla="*/ 443864 w 1310009"/>
              <a:gd name="connsiteY12" fmla="*/ 716241 h 733862"/>
              <a:gd name="connsiteX13" fmla="*/ 288608 w 1310009"/>
              <a:gd name="connsiteY13" fmla="*/ 728464 h 733862"/>
              <a:gd name="connsiteX14" fmla="*/ 169545 w 1310009"/>
              <a:gd name="connsiteY14" fmla="*/ 733862 h 733862"/>
              <a:gd name="connsiteX15" fmla="*/ 0 w 1310009"/>
              <a:gd name="connsiteY15" fmla="*/ 643057 h 733862"/>
              <a:gd name="connsiteX0" fmla="*/ 0 w 1310009"/>
              <a:gd name="connsiteY0" fmla="*/ 643057 h 733862"/>
              <a:gd name="connsiteX1" fmla="*/ 294005 w 1310009"/>
              <a:gd name="connsiteY1" fmla="*/ 534313 h 733862"/>
              <a:gd name="connsiteX2" fmla="*/ 424180 w 1310009"/>
              <a:gd name="connsiteY2" fmla="*/ 455732 h 733862"/>
              <a:gd name="connsiteX3" fmla="*/ 540861 w 1310009"/>
              <a:gd name="connsiteY3" fmla="*/ 365244 h 733862"/>
              <a:gd name="connsiteX4" fmla="*/ 630555 w 1310009"/>
              <a:gd name="connsiteY4" fmla="*/ 322382 h 733862"/>
              <a:gd name="connsiteX5" fmla="*/ 843280 w 1310009"/>
              <a:gd name="connsiteY5" fmla="*/ 215225 h 733862"/>
              <a:gd name="connsiteX6" fmla="*/ 1106805 w 1310009"/>
              <a:gd name="connsiteY6" fmla="*/ 101719 h 733862"/>
              <a:gd name="connsiteX7" fmla="*/ 1310005 w 1310009"/>
              <a:gd name="connsiteY7" fmla="*/ 120 h 733862"/>
              <a:gd name="connsiteX8" fmla="*/ 1149668 w 1310009"/>
              <a:gd name="connsiteY8" fmla="*/ 504944 h 733862"/>
              <a:gd name="connsiteX9" fmla="*/ 900430 w 1310009"/>
              <a:gd name="connsiteY9" fmla="*/ 593846 h 733862"/>
              <a:gd name="connsiteX10" fmla="*/ 695643 w 1310009"/>
              <a:gd name="connsiteY10" fmla="*/ 675601 h 733862"/>
              <a:gd name="connsiteX11" fmla="*/ 621824 w 1310009"/>
              <a:gd name="connsiteY11" fmla="*/ 691477 h 733862"/>
              <a:gd name="connsiteX12" fmla="*/ 563881 w 1310009"/>
              <a:gd name="connsiteY12" fmla="*/ 708144 h 733862"/>
              <a:gd name="connsiteX13" fmla="*/ 443864 w 1310009"/>
              <a:gd name="connsiteY13" fmla="*/ 716241 h 733862"/>
              <a:gd name="connsiteX14" fmla="*/ 288608 w 1310009"/>
              <a:gd name="connsiteY14" fmla="*/ 728464 h 733862"/>
              <a:gd name="connsiteX15" fmla="*/ 169545 w 1310009"/>
              <a:gd name="connsiteY15" fmla="*/ 733862 h 733862"/>
              <a:gd name="connsiteX16" fmla="*/ 0 w 1310009"/>
              <a:gd name="connsiteY16" fmla="*/ 643057 h 733862"/>
              <a:gd name="connsiteX0" fmla="*/ 0 w 1310009"/>
              <a:gd name="connsiteY0" fmla="*/ 643057 h 733862"/>
              <a:gd name="connsiteX1" fmla="*/ 294005 w 1310009"/>
              <a:gd name="connsiteY1" fmla="*/ 534313 h 733862"/>
              <a:gd name="connsiteX2" fmla="*/ 424180 w 1310009"/>
              <a:gd name="connsiteY2" fmla="*/ 455732 h 733862"/>
              <a:gd name="connsiteX3" fmla="*/ 540861 w 1310009"/>
              <a:gd name="connsiteY3" fmla="*/ 365244 h 733862"/>
              <a:gd name="connsiteX4" fmla="*/ 630555 w 1310009"/>
              <a:gd name="connsiteY4" fmla="*/ 322382 h 733862"/>
              <a:gd name="connsiteX5" fmla="*/ 843280 w 1310009"/>
              <a:gd name="connsiteY5" fmla="*/ 215225 h 733862"/>
              <a:gd name="connsiteX6" fmla="*/ 1106805 w 1310009"/>
              <a:gd name="connsiteY6" fmla="*/ 101719 h 733862"/>
              <a:gd name="connsiteX7" fmla="*/ 1310005 w 1310009"/>
              <a:gd name="connsiteY7" fmla="*/ 120 h 733862"/>
              <a:gd name="connsiteX8" fmla="*/ 1149668 w 1310009"/>
              <a:gd name="connsiteY8" fmla="*/ 504944 h 733862"/>
              <a:gd name="connsiteX9" fmla="*/ 912337 w 1310009"/>
              <a:gd name="connsiteY9" fmla="*/ 581940 h 733862"/>
              <a:gd name="connsiteX10" fmla="*/ 695643 w 1310009"/>
              <a:gd name="connsiteY10" fmla="*/ 675601 h 733862"/>
              <a:gd name="connsiteX11" fmla="*/ 621824 w 1310009"/>
              <a:gd name="connsiteY11" fmla="*/ 691477 h 733862"/>
              <a:gd name="connsiteX12" fmla="*/ 563881 w 1310009"/>
              <a:gd name="connsiteY12" fmla="*/ 708144 h 733862"/>
              <a:gd name="connsiteX13" fmla="*/ 443864 w 1310009"/>
              <a:gd name="connsiteY13" fmla="*/ 716241 h 733862"/>
              <a:gd name="connsiteX14" fmla="*/ 288608 w 1310009"/>
              <a:gd name="connsiteY14" fmla="*/ 728464 h 733862"/>
              <a:gd name="connsiteX15" fmla="*/ 169545 w 1310009"/>
              <a:gd name="connsiteY15" fmla="*/ 733862 h 733862"/>
              <a:gd name="connsiteX16" fmla="*/ 0 w 1310009"/>
              <a:gd name="connsiteY16" fmla="*/ 643057 h 733862"/>
              <a:gd name="connsiteX0" fmla="*/ 0 w 1310009"/>
              <a:gd name="connsiteY0" fmla="*/ 643057 h 733862"/>
              <a:gd name="connsiteX1" fmla="*/ 294005 w 1310009"/>
              <a:gd name="connsiteY1" fmla="*/ 534313 h 733862"/>
              <a:gd name="connsiteX2" fmla="*/ 424180 w 1310009"/>
              <a:gd name="connsiteY2" fmla="*/ 455732 h 733862"/>
              <a:gd name="connsiteX3" fmla="*/ 540861 w 1310009"/>
              <a:gd name="connsiteY3" fmla="*/ 365244 h 733862"/>
              <a:gd name="connsiteX4" fmla="*/ 630555 w 1310009"/>
              <a:gd name="connsiteY4" fmla="*/ 322382 h 733862"/>
              <a:gd name="connsiteX5" fmla="*/ 843280 w 1310009"/>
              <a:gd name="connsiteY5" fmla="*/ 215225 h 733862"/>
              <a:gd name="connsiteX6" fmla="*/ 1106805 w 1310009"/>
              <a:gd name="connsiteY6" fmla="*/ 101719 h 733862"/>
              <a:gd name="connsiteX7" fmla="*/ 1310005 w 1310009"/>
              <a:gd name="connsiteY7" fmla="*/ 120 h 733862"/>
              <a:gd name="connsiteX8" fmla="*/ 1149668 w 1310009"/>
              <a:gd name="connsiteY8" fmla="*/ 495419 h 733862"/>
              <a:gd name="connsiteX9" fmla="*/ 912337 w 1310009"/>
              <a:gd name="connsiteY9" fmla="*/ 581940 h 733862"/>
              <a:gd name="connsiteX10" fmla="*/ 695643 w 1310009"/>
              <a:gd name="connsiteY10" fmla="*/ 675601 h 733862"/>
              <a:gd name="connsiteX11" fmla="*/ 621824 w 1310009"/>
              <a:gd name="connsiteY11" fmla="*/ 691477 h 733862"/>
              <a:gd name="connsiteX12" fmla="*/ 563881 w 1310009"/>
              <a:gd name="connsiteY12" fmla="*/ 708144 h 733862"/>
              <a:gd name="connsiteX13" fmla="*/ 443864 w 1310009"/>
              <a:gd name="connsiteY13" fmla="*/ 716241 h 733862"/>
              <a:gd name="connsiteX14" fmla="*/ 288608 w 1310009"/>
              <a:gd name="connsiteY14" fmla="*/ 728464 h 733862"/>
              <a:gd name="connsiteX15" fmla="*/ 169545 w 1310009"/>
              <a:gd name="connsiteY15" fmla="*/ 733862 h 733862"/>
              <a:gd name="connsiteX16" fmla="*/ 0 w 1310009"/>
              <a:gd name="connsiteY16" fmla="*/ 643057 h 733862"/>
              <a:gd name="connsiteX0" fmla="*/ 0 w 1310009"/>
              <a:gd name="connsiteY0" fmla="*/ 643057 h 733862"/>
              <a:gd name="connsiteX1" fmla="*/ 294005 w 1310009"/>
              <a:gd name="connsiteY1" fmla="*/ 534313 h 733862"/>
              <a:gd name="connsiteX2" fmla="*/ 424180 w 1310009"/>
              <a:gd name="connsiteY2" fmla="*/ 455732 h 733862"/>
              <a:gd name="connsiteX3" fmla="*/ 540861 w 1310009"/>
              <a:gd name="connsiteY3" fmla="*/ 365244 h 733862"/>
              <a:gd name="connsiteX4" fmla="*/ 630555 w 1310009"/>
              <a:gd name="connsiteY4" fmla="*/ 322382 h 733862"/>
              <a:gd name="connsiteX5" fmla="*/ 843280 w 1310009"/>
              <a:gd name="connsiteY5" fmla="*/ 215225 h 733862"/>
              <a:gd name="connsiteX6" fmla="*/ 1106805 w 1310009"/>
              <a:gd name="connsiteY6" fmla="*/ 101719 h 733862"/>
              <a:gd name="connsiteX7" fmla="*/ 1310005 w 1310009"/>
              <a:gd name="connsiteY7" fmla="*/ 120 h 733862"/>
              <a:gd name="connsiteX8" fmla="*/ 1149668 w 1310009"/>
              <a:gd name="connsiteY8" fmla="*/ 495419 h 733862"/>
              <a:gd name="connsiteX9" fmla="*/ 912337 w 1310009"/>
              <a:gd name="connsiteY9" fmla="*/ 581940 h 733862"/>
              <a:gd name="connsiteX10" fmla="*/ 695643 w 1310009"/>
              <a:gd name="connsiteY10" fmla="*/ 675601 h 733862"/>
              <a:gd name="connsiteX11" fmla="*/ 621824 w 1310009"/>
              <a:gd name="connsiteY11" fmla="*/ 691477 h 733862"/>
              <a:gd name="connsiteX12" fmla="*/ 563881 w 1310009"/>
              <a:gd name="connsiteY12" fmla="*/ 708144 h 733862"/>
              <a:gd name="connsiteX13" fmla="*/ 443864 w 1310009"/>
              <a:gd name="connsiteY13" fmla="*/ 716241 h 733862"/>
              <a:gd name="connsiteX14" fmla="*/ 288608 w 1310009"/>
              <a:gd name="connsiteY14" fmla="*/ 728464 h 733862"/>
              <a:gd name="connsiteX15" fmla="*/ 169545 w 1310009"/>
              <a:gd name="connsiteY15" fmla="*/ 733862 h 733862"/>
              <a:gd name="connsiteX16" fmla="*/ 0 w 1310009"/>
              <a:gd name="connsiteY16" fmla="*/ 643057 h 733862"/>
              <a:gd name="connsiteX0" fmla="*/ 0 w 1310009"/>
              <a:gd name="connsiteY0" fmla="*/ 643057 h 733862"/>
              <a:gd name="connsiteX1" fmla="*/ 294005 w 1310009"/>
              <a:gd name="connsiteY1" fmla="*/ 534313 h 733862"/>
              <a:gd name="connsiteX2" fmla="*/ 424180 w 1310009"/>
              <a:gd name="connsiteY2" fmla="*/ 455732 h 733862"/>
              <a:gd name="connsiteX3" fmla="*/ 540861 w 1310009"/>
              <a:gd name="connsiteY3" fmla="*/ 365244 h 733862"/>
              <a:gd name="connsiteX4" fmla="*/ 630555 w 1310009"/>
              <a:gd name="connsiteY4" fmla="*/ 322382 h 733862"/>
              <a:gd name="connsiteX5" fmla="*/ 843280 w 1310009"/>
              <a:gd name="connsiteY5" fmla="*/ 215225 h 733862"/>
              <a:gd name="connsiteX6" fmla="*/ 1106805 w 1310009"/>
              <a:gd name="connsiteY6" fmla="*/ 101719 h 733862"/>
              <a:gd name="connsiteX7" fmla="*/ 1310005 w 1310009"/>
              <a:gd name="connsiteY7" fmla="*/ 120 h 733862"/>
              <a:gd name="connsiteX8" fmla="*/ 1149668 w 1310009"/>
              <a:gd name="connsiteY8" fmla="*/ 495419 h 733862"/>
              <a:gd name="connsiteX9" fmla="*/ 912337 w 1310009"/>
              <a:gd name="connsiteY9" fmla="*/ 581940 h 733862"/>
              <a:gd name="connsiteX10" fmla="*/ 695643 w 1310009"/>
              <a:gd name="connsiteY10" fmla="*/ 675601 h 733862"/>
              <a:gd name="connsiteX11" fmla="*/ 621824 w 1310009"/>
              <a:gd name="connsiteY11" fmla="*/ 691477 h 733862"/>
              <a:gd name="connsiteX12" fmla="*/ 563881 w 1310009"/>
              <a:gd name="connsiteY12" fmla="*/ 708144 h 733862"/>
              <a:gd name="connsiteX13" fmla="*/ 443864 w 1310009"/>
              <a:gd name="connsiteY13" fmla="*/ 716241 h 733862"/>
              <a:gd name="connsiteX14" fmla="*/ 288608 w 1310009"/>
              <a:gd name="connsiteY14" fmla="*/ 728464 h 733862"/>
              <a:gd name="connsiteX15" fmla="*/ 169545 w 1310009"/>
              <a:gd name="connsiteY15" fmla="*/ 733862 h 733862"/>
              <a:gd name="connsiteX16" fmla="*/ 0 w 1310009"/>
              <a:gd name="connsiteY16" fmla="*/ 643057 h 733862"/>
              <a:gd name="connsiteX0" fmla="*/ 0 w 1533847"/>
              <a:gd name="connsiteY0" fmla="*/ 719257 h 733862"/>
              <a:gd name="connsiteX1" fmla="*/ 517843 w 1533847"/>
              <a:gd name="connsiteY1" fmla="*/ 534313 h 733862"/>
              <a:gd name="connsiteX2" fmla="*/ 648018 w 1533847"/>
              <a:gd name="connsiteY2" fmla="*/ 455732 h 733862"/>
              <a:gd name="connsiteX3" fmla="*/ 764699 w 1533847"/>
              <a:gd name="connsiteY3" fmla="*/ 365244 h 733862"/>
              <a:gd name="connsiteX4" fmla="*/ 854393 w 1533847"/>
              <a:gd name="connsiteY4" fmla="*/ 322382 h 733862"/>
              <a:gd name="connsiteX5" fmla="*/ 1067118 w 1533847"/>
              <a:gd name="connsiteY5" fmla="*/ 215225 h 733862"/>
              <a:gd name="connsiteX6" fmla="*/ 1330643 w 1533847"/>
              <a:gd name="connsiteY6" fmla="*/ 101719 h 733862"/>
              <a:gd name="connsiteX7" fmla="*/ 1533843 w 1533847"/>
              <a:gd name="connsiteY7" fmla="*/ 120 h 733862"/>
              <a:gd name="connsiteX8" fmla="*/ 1373506 w 1533847"/>
              <a:gd name="connsiteY8" fmla="*/ 495419 h 733862"/>
              <a:gd name="connsiteX9" fmla="*/ 1136175 w 1533847"/>
              <a:gd name="connsiteY9" fmla="*/ 581940 h 733862"/>
              <a:gd name="connsiteX10" fmla="*/ 919481 w 1533847"/>
              <a:gd name="connsiteY10" fmla="*/ 675601 h 733862"/>
              <a:gd name="connsiteX11" fmla="*/ 845662 w 1533847"/>
              <a:gd name="connsiteY11" fmla="*/ 691477 h 733862"/>
              <a:gd name="connsiteX12" fmla="*/ 787719 w 1533847"/>
              <a:gd name="connsiteY12" fmla="*/ 708144 h 733862"/>
              <a:gd name="connsiteX13" fmla="*/ 667702 w 1533847"/>
              <a:gd name="connsiteY13" fmla="*/ 716241 h 733862"/>
              <a:gd name="connsiteX14" fmla="*/ 512446 w 1533847"/>
              <a:gd name="connsiteY14" fmla="*/ 728464 h 733862"/>
              <a:gd name="connsiteX15" fmla="*/ 393383 w 1533847"/>
              <a:gd name="connsiteY15" fmla="*/ 733862 h 733862"/>
              <a:gd name="connsiteX16" fmla="*/ 0 w 1533847"/>
              <a:gd name="connsiteY16" fmla="*/ 719257 h 733862"/>
              <a:gd name="connsiteX0" fmla="*/ 0 w 1533847"/>
              <a:gd name="connsiteY0" fmla="*/ 719257 h 729099"/>
              <a:gd name="connsiteX1" fmla="*/ 517843 w 1533847"/>
              <a:gd name="connsiteY1" fmla="*/ 534313 h 729099"/>
              <a:gd name="connsiteX2" fmla="*/ 648018 w 1533847"/>
              <a:gd name="connsiteY2" fmla="*/ 455732 h 729099"/>
              <a:gd name="connsiteX3" fmla="*/ 764699 w 1533847"/>
              <a:gd name="connsiteY3" fmla="*/ 365244 h 729099"/>
              <a:gd name="connsiteX4" fmla="*/ 854393 w 1533847"/>
              <a:gd name="connsiteY4" fmla="*/ 322382 h 729099"/>
              <a:gd name="connsiteX5" fmla="*/ 1067118 w 1533847"/>
              <a:gd name="connsiteY5" fmla="*/ 215225 h 729099"/>
              <a:gd name="connsiteX6" fmla="*/ 1330643 w 1533847"/>
              <a:gd name="connsiteY6" fmla="*/ 101719 h 729099"/>
              <a:gd name="connsiteX7" fmla="*/ 1533843 w 1533847"/>
              <a:gd name="connsiteY7" fmla="*/ 120 h 729099"/>
              <a:gd name="connsiteX8" fmla="*/ 1373506 w 1533847"/>
              <a:gd name="connsiteY8" fmla="*/ 495419 h 729099"/>
              <a:gd name="connsiteX9" fmla="*/ 1136175 w 1533847"/>
              <a:gd name="connsiteY9" fmla="*/ 581940 h 729099"/>
              <a:gd name="connsiteX10" fmla="*/ 919481 w 1533847"/>
              <a:gd name="connsiteY10" fmla="*/ 675601 h 729099"/>
              <a:gd name="connsiteX11" fmla="*/ 845662 w 1533847"/>
              <a:gd name="connsiteY11" fmla="*/ 691477 h 729099"/>
              <a:gd name="connsiteX12" fmla="*/ 787719 w 1533847"/>
              <a:gd name="connsiteY12" fmla="*/ 708144 h 729099"/>
              <a:gd name="connsiteX13" fmla="*/ 667702 w 1533847"/>
              <a:gd name="connsiteY13" fmla="*/ 716241 h 729099"/>
              <a:gd name="connsiteX14" fmla="*/ 512446 w 1533847"/>
              <a:gd name="connsiteY14" fmla="*/ 728464 h 729099"/>
              <a:gd name="connsiteX15" fmla="*/ 398146 w 1533847"/>
              <a:gd name="connsiteY15" fmla="*/ 729099 h 729099"/>
              <a:gd name="connsiteX16" fmla="*/ 0 w 1533847"/>
              <a:gd name="connsiteY16" fmla="*/ 719257 h 729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33847" h="729099">
                <a:moveTo>
                  <a:pt x="0" y="719257"/>
                </a:moveTo>
                <a:cubicBezTo>
                  <a:pt x="102764" y="683803"/>
                  <a:pt x="399204" y="580086"/>
                  <a:pt x="517843" y="534313"/>
                </a:cubicBezTo>
                <a:lnTo>
                  <a:pt x="648018" y="455732"/>
                </a:lnTo>
                <a:lnTo>
                  <a:pt x="764699" y="365244"/>
                </a:lnTo>
                <a:lnTo>
                  <a:pt x="854393" y="322382"/>
                </a:lnTo>
                <a:lnTo>
                  <a:pt x="1067118" y="215225"/>
                </a:lnTo>
                <a:lnTo>
                  <a:pt x="1330643" y="101719"/>
                </a:lnTo>
                <a:cubicBezTo>
                  <a:pt x="1329585" y="105953"/>
                  <a:pt x="1534901" y="-4114"/>
                  <a:pt x="1533843" y="120"/>
                </a:cubicBezTo>
                <a:lnTo>
                  <a:pt x="1373506" y="495419"/>
                </a:lnTo>
                <a:cubicBezTo>
                  <a:pt x="1294396" y="524259"/>
                  <a:pt x="1236716" y="553100"/>
                  <a:pt x="1136175" y="581940"/>
                </a:cubicBezTo>
                <a:lnTo>
                  <a:pt x="919481" y="675601"/>
                </a:lnTo>
                <a:cubicBezTo>
                  <a:pt x="829920" y="707880"/>
                  <a:pt x="867622" y="688831"/>
                  <a:pt x="845662" y="691477"/>
                </a:cubicBezTo>
                <a:cubicBezTo>
                  <a:pt x="823702" y="694123"/>
                  <a:pt x="818173" y="702032"/>
                  <a:pt x="787719" y="708144"/>
                </a:cubicBezTo>
                <a:cubicBezTo>
                  <a:pt x="697708" y="724972"/>
                  <a:pt x="842168" y="698619"/>
                  <a:pt x="667702" y="716241"/>
                </a:cubicBezTo>
                <a:cubicBezTo>
                  <a:pt x="484663" y="727988"/>
                  <a:pt x="614205" y="729258"/>
                  <a:pt x="512446" y="728464"/>
                </a:cubicBezTo>
                <a:lnTo>
                  <a:pt x="398146" y="729099"/>
                </a:lnTo>
                <a:lnTo>
                  <a:pt x="0" y="719257"/>
                </a:lnTo>
                <a:close/>
              </a:path>
            </a:pathLst>
          </a:custGeom>
          <a:pattFill prst="wdDnDiag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 bwMode="auto">
          <a:xfrm>
            <a:off x="251520" y="5949280"/>
            <a:ext cx="3944188" cy="338554"/>
          </a:xfrm>
          <a:prstGeom prst="rect">
            <a:avLst/>
          </a:prstGeom>
          <a:solidFill>
            <a:schemeClr val="bg1">
              <a:lumMod val="95000"/>
              <a:alpha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600" dirty="0" smtClean="0"/>
              <a:t>Elevated risks without WC/</a:t>
            </a:r>
            <a:r>
              <a:rPr lang="en-US" sz="1600" dirty="0" err="1" smtClean="0"/>
              <a:t>WDM</a:t>
            </a:r>
            <a:r>
              <a:rPr lang="en-US" sz="1600" dirty="0" smtClean="0"/>
              <a:t> savings </a:t>
            </a:r>
            <a:endParaRPr lang="en-ZA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35870" y="6021288"/>
            <a:ext cx="330880" cy="169069"/>
          </a:xfrm>
          <a:prstGeom prst="rect">
            <a:avLst/>
          </a:prstGeom>
          <a:pattFill prst="wdDnDiag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7" name="Straight Connector 36"/>
          <p:cNvCxnSpPr/>
          <p:nvPr/>
        </p:nvCxnSpPr>
        <p:spPr>
          <a:xfrm>
            <a:off x="1184932" y="4025169"/>
            <a:ext cx="1967263" cy="6543"/>
          </a:xfrm>
          <a:prstGeom prst="curvedConnector3">
            <a:avLst>
              <a:gd name="adj1" fmla="val 50000"/>
            </a:avLst>
          </a:prstGeom>
          <a:ln w="38100">
            <a:solidFill>
              <a:srgbClr val="E06B0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295954" y="2873703"/>
            <a:ext cx="2532063" cy="523220"/>
          </a:xfrm>
          <a:prstGeom prst="rect">
            <a:avLst/>
          </a:prstGeom>
          <a:solidFill>
            <a:schemeClr val="bg2">
              <a:alpha val="66000"/>
            </a:schemeClr>
          </a:solidFill>
          <a:ln w="6350">
            <a:solidFill>
              <a:schemeClr val="tx1"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indent="0" algn="ctr">
              <a:defRPr sz="1400">
                <a:solidFill>
                  <a:sysClr val="windowText" lastClr="000000"/>
                </a:solidFill>
                <a:latin typeface="+mn-lt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</a:defRPr>
            </a:lvl5pPr>
            <a:lvl6pPr indent="0">
              <a:defRPr sz="1100">
                <a:solidFill>
                  <a:schemeClr val="lt1"/>
                </a:solidFill>
                <a:latin typeface="+mn-lt"/>
              </a:defRPr>
            </a:lvl6pPr>
            <a:lvl7pPr indent="0">
              <a:defRPr sz="1100">
                <a:solidFill>
                  <a:schemeClr val="lt1"/>
                </a:solidFill>
                <a:latin typeface="+mn-lt"/>
              </a:defRPr>
            </a:lvl7pPr>
            <a:lvl8pPr indent="0">
              <a:defRPr sz="1100">
                <a:solidFill>
                  <a:schemeClr val="lt1"/>
                </a:solidFill>
                <a:latin typeface="+mn-lt"/>
              </a:defRPr>
            </a:lvl8pPr>
            <a:lvl9pPr indent="0">
              <a:defRPr sz="1100">
                <a:solidFill>
                  <a:schemeClr val="lt1"/>
                </a:solidFill>
                <a:latin typeface="+mn-lt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ZA" dirty="0" smtClean="0"/>
              <a:t>Violation of risk criteria.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ZA" dirty="0" smtClean="0"/>
              <a:t>Elevated risk of restrictions.</a:t>
            </a:r>
          </a:p>
        </p:txBody>
      </p:sp>
      <p:cxnSp>
        <p:nvCxnSpPr>
          <p:cNvPr id="51" name="Straight Arrow Connector 50"/>
          <p:cNvCxnSpPr>
            <a:stCxn id="48" idx="2"/>
          </p:cNvCxnSpPr>
          <p:nvPr/>
        </p:nvCxnSpPr>
        <p:spPr>
          <a:xfrm>
            <a:off x="2561986" y="3396923"/>
            <a:ext cx="1633722" cy="250040"/>
          </a:xfrm>
          <a:prstGeom prst="straightConnector1">
            <a:avLst/>
          </a:prstGeom>
          <a:ln w="9525">
            <a:solidFill>
              <a:schemeClr val="tx1">
                <a:alpha val="65000"/>
              </a:schemeClr>
            </a:solidFill>
            <a:prstDash val="sysDot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48" idx="2"/>
          </p:cNvCxnSpPr>
          <p:nvPr/>
        </p:nvCxnSpPr>
        <p:spPr>
          <a:xfrm>
            <a:off x="2561986" y="3396923"/>
            <a:ext cx="1334929" cy="660409"/>
          </a:xfrm>
          <a:prstGeom prst="straightConnector1">
            <a:avLst/>
          </a:prstGeom>
          <a:ln w="9525">
            <a:solidFill>
              <a:schemeClr val="tx1">
                <a:alpha val="65000"/>
              </a:schemeClr>
            </a:solidFill>
            <a:prstDash val="sysDot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843657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4056" y="0"/>
            <a:ext cx="7803243" cy="1143000"/>
          </a:xfrm>
        </p:spPr>
        <p:txBody>
          <a:bodyPr anchor="ctr" anchorCtr="0"/>
          <a:lstStyle/>
          <a:p>
            <a:pPr algn="ctr"/>
            <a:r>
              <a:rPr sz="3200" cap="none" dirty="0" smtClean="0">
                <a:solidFill>
                  <a:schemeClr val="accent3">
                    <a:lumMod val="75000"/>
                  </a:schemeClr>
                </a:solidFill>
              </a:rPr>
              <a:t>Observations</a:t>
            </a:r>
            <a:endParaRPr lang="en-ZA" sz="3200" cap="none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890082" y="1143000"/>
            <a:ext cx="8410035" cy="5361294"/>
          </a:xfrm>
        </p:spPr>
        <p:txBody>
          <a:bodyPr/>
          <a:lstStyle/>
          <a:p>
            <a:pPr marL="342900" indent="-342900">
              <a:lnSpc>
                <a:spcPts val="288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altLang="en-US" cap="none" dirty="0" smtClean="0">
                <a:solidFill>
                  <a:schemeClr val="tx1"/>
                </a:solidFill>
              </a:rPr>
              <a:t>Reduction in system yield due to:</a:t>
            </a:r>
          </a:p>
          <a:p>
            <a:pPr marL="966788" lvl="3" indent="-342900">
              <a:lnSpc>
                <a:spcPts val="288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altLang="en-US" sz="2400" dirty="0" smtClean="0"/>
              <a:t>Excessive dilution releases from Vaal Dam until desalination of AMD (January 2022.)</a:t>
            </a:r>
          </a:p>
          <a:p>
            <a:pPr marL="966788" lvl="3" indent="-342900">
              <a:lnSpc>
                <a:spcPts val="288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altLang="en-US" sz="2400" dirty="0" smtClean="0"/>
              <a:t>Unused yield in Komati Subsystem due to reduction in Eskom power </a:t>
            </a:r>
            <a:r>
              <a:rPr lang="en-ZA" altLang="en-US" sz="2400" dirty="0"/>
              <a:t>s</a:t>
            </a:r>
            <a:r>
              <a:rPr lang="en-ZA" altLang="en-US" sz="2400" dirty="0" smtClean="0"/>
              <a:t>tation water requirements.</a:t>
            </a:r>
            <a:endParaRPr lang="en-ZA" altLang="en-US" sz="2400" cap="none" dirty="0" smtClean="0"/>
          </a:p>
          <a:p>
            <a:pPr marL="342900" indent="-342900">
              <a:lnSpc>
                <a:spcPts val="288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ZA" altLang="en-US" cap="none" dirty="0" smtClean="0">
                <a:solidFill>
                  <a:schemeClr val="tx1"/>
                </a:solidFill>
              </a:rPr>
              <a:t>Elevated risks of restrictions prior to implementation of LHWP Phase 2. </a:t>
            </a:r>
          </a:p>
          <a:p>
            <a:pPr marL="342900" indent="-3429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altLang="en-US" cap="none" dirty="0" smtClean="0">
                <a:solidFill>
                  <a:schemeClr val="tx1"/>
                </a:solidFill>
              </a:rPr>
              <a:t>Further augmentation needed by:</a:t>
            </a:r>
          </a:p>
          <a:p>
            <a:pPr marL="966788" lvl="3" indent="-342900">
              <a:lnSpc>
                <a:spcPts val="288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altLang="en-US" sz="2400" cap="none" dirty="0" smtClean="0"/>
              <a:t>2030 </a:t>
            </a:r>
            <a:r>
              <a:rPr lang="en-ZA" altLang="en-US" sz="2400" dirty="0" smtClean="0"/>
              <a:t>- </a:t>
            </a:r>
            <a:r>
              <a:rPr lang="en-ZA" altLang="en-US" sz="2400" cap="none" dirty="0" smtClean="0"/>
              <a:t>High Water Requirement Scenario</a:t>
            </a:r>
          </a:p>
          <a:p>
            <a:pPr marL="966788" lvl="3" indent="-342900">
              <a:lnSpc>
                <a:spcPts val="288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altLang="en-US" sz="2400" cap="none" dirty="0" smtClean="0"/>
              <a:t>2043 - High with WC\</a:t>
            </a:r>
            <a:r>
              <a:rPr lang="en-ZA" altLang="en-US" sz="2400" cap="none" dirty="0" err="1" smtClean="0"/>
              <a:t>WDM</a:t>
            </a:r>
            <a:r>
              <a:rPr lang="en-ZA" altLang="en-US" sz="2400" cap="none" dirty="0" smtClean="0"/>
              <a:t> savings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4999038" y="6492875"/>
            <a:ext cx="9302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457200"/>
            <a:fld id="{1B04461F-6F81-4291-B258-CFB4B554D712}" type="slidenum">
              <a:rPr lang="en-GB" sz="1400">
                <a:solidFill>
                  <a:prstClr val="black"/>
                </a:solidFill>
                <a:latin typeface="Calibri" pitchFamily="34" charset="0"/>
                <a:ea typeface="ＭＳ Ｐゴシック" pitchFamily="34" charset="-128"/>
              </a:rPr>
              <a:pPr algn="ctr" defTabSz="457200"/>
              <a:t>16</a:t>
            </a:fld>
            <a:endParaRPr lang="en-GB" sz="1400" dirty="0">
              <a:solidFill>
                <a:prstClr val="black"/>
              </a:solidFill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644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54796" y="0"/>
            <a:ext cx="7234014" cy="1143000"/>
          </a:xfrm>
        </p:spPr>
        <p:txBody>
          <a:bodyPr anchor="ctr" anchorCtr="0"/>
          <a:lstStyle/>
          <a:p>
            <a:pPr algn="ctr"/>
            <a:r>
              <a:rPr lang="en-ZA" sz="3200" cap="none" dirty="0">
                <a:solidFill>
                  <a:schemeClr val="accent3">
                    <a:lumMod val="75000"/>
                  </a:schemeClr>
                </a:solidFill>
              </a:rPr>
              <a:t>Reconciliation Perspectives (2015)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1048215" y="1279599"/>
            <a:ext cx="8095785" cy="3281370"/>
          </a:xfrm>
        </p:spPr>
        <p:txBody>
          <a:bodyPr/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ZA" altLang="en-US" b="1" cap="none" dirty="0" smtClean="0">
                <a:solidFill>
                  <a:schemeClr val="tx1"/>
                </a:solidFill>
                <a:effectLst/>
              </a:rPr>
              <a:t>Water Conservation &amp; Water Demand Management, Eradication of Unlawful </a:t>
            </a:r>
            <a:r>
              <a:rPr lang="en-ZA" altLang="en-US" b="1" cap="none" dirty="0" smtClean="0">
                <a:solidFill>
                  <a:schemeClr val="tx1"/>
                </a:solidFill>
              </a:rPr>
              <a:t>Use, D</a:t>
            </a:r>
            <a:r>
              <a:rPr lang="en-ZA" altLang="en-US" b="1" cap="none" dirty="0" smtClean="0">
                <a:solidFill>
                  <a:schemeClr val="tx1"/>
                </a:solidFill>
                <a:effectLst/>
              </a:rPr>
              <a:t>esalination </a:t>
            </a:r>
            <a:r>
              <a:rPr lang="en-ZA" altLang="en-US" cap="none" dirty="0">
                <a:solidFill>
                  <a:schemeClr val="tx1"/>
                </a:solidFill>
              </a:rPr>
              <a:t>a</a:t>
            </a:r>
            <a:r>
              <a:rPr lang="en-ZA" altLang="en-US" b="1" cap="none" dirty="0" smtClean="0">
                <a:solidFill>
                  <a:schemeClr val="tx1"/>
                </a:solidFill>
              </a:rPr>
              <a:t>nd Re-use </a:t>
            </a:r>
            <a:r>
              <a:rPr lang="en-ZA" altLang="en-US" cap="none" dirty="0">
                <a:solidFill>
                  <a:schemeClr val="tx1"/>
                </a:solidFill>
              </a:rPr>
              <a:t>o</a:t>
            </a:r>
            <a:r>
              <a:rPr lang="en-ZA" altLang="en-US" b="1" cap="none" dirty="0" smtClean="0">
                <a:solidFill>
                  <a:schemeClr val="tx1"/>
                </a:solidFill>
                <a:effectLst/>
              </a:rPr>
              <a:t>f Mine Water as well as Tshwane </a:t>
            </a:r>
            <a:r>
              <a:rPr lang="en-ZA" altLang="en-US" b="1" cap="none" dirty="0" smtClean="0">
                <a:solidFill>
                  <a:schemeClr val="tx1"/>
                </a:solidFill>
              </a:rPr>
              <a:t>R</a:t>
            </a:r>
            <a:r>
              <a:rPr lang="en-ZA" altLang="en-US" b="1" cap="none" dirty="0" smtClean="0">
                <a:solidFill>
                  <a:schemeClr val="tx1"/>
                </a:solidFill>
                <a:effectLst/>
              </a:rPr>
              <a:t>e-use Project are </a:t>
            </a:r>
            <a:r>
              <a:rPr lang="en-ZA" altLang="en-US" cap="none" dirty="0">
                <a:solidFill>
                  <a:schemeClr val="tx1"/>
                </a:solidFill>
              </a:rPr>
              <a:t>a</a:t>
            </a:r>
            <a:r>
              <a:rPr lang="en-ZA" altLang="en-US" b="1" cap="none" dirty="0" smtClean="0">
                <a:solidFill>
                  <a:schemeClr val="tx1"/>
                </a:solidFill>
                <a:effectLst/>
              </a:rPr>
              <a:t>ll essential </a:t>
            </a:r>
            <a:r>
              <a:rPr lang="en-ZA" altLang="en-US" cap="none" dirty="0">
                <a:solidFill>
                  <a:schemeClr val="tx1"/>
                </a:solidFill>
              </a:rPr>
              <a:t>t</a:t>
            </a:r>
            <a:r>
              <a:rPr lang="en-ZA" altLang="en-US" b="1" cap="none" dirty="0" smtClean="0">
                <a:solidFill>
                  <a:schemeClr val="tx1"/>
                </a:solidFill>
              </a:rPr>
              <a:t>o reduce the risk of restrictions Until LHWP Phase 2 can deliver water.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altLang="en-US" cap="none" dirty="0" smtClean="0">
                <a:solidFill>
                  <a:schemeClr val="tx1"/>
                </a:solidFill>
              </a:rPr>
              <a:t>Prepare for augmentation from the Thukela Water Project.</a:t>
            </a:r>
          </a:p>
          <a:p>
            <a:pPr marL="966788" lvl="3" indent="-3429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ZA" altLang="en-US" sz="2800" dirty="0" smtClean="0"/>
              <a:t>Revive Feasibility Study</a:t>
            </a:r>
            <a:endParaRPr lang="en-ZA" altLang="en-US" sz="2800" cap="none" dirty="0" smtClean="0"/>
          </a:p>
          <a:p>
            <a:pPr marL="342900" indent="-342900">
              <a:spcAft>
                <a:spcPts val="3000"/>
              </a:spcAft>
              <a:buFont typeface="Arial" panose="020B0604020202020204" pitchFamily="34" charset="0"/>
              <a:buChar char="•"/>
            </a:pPr>
            <a:endParaRPr lang="en-ZA" altLang="en-US" b="1" cap="none" dirty="0" smtClean="0">
              <a:solidFill>
                <a:schemeClr val="tx1"/>
              </a:solidFill>
              <a:effectLst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4999038" y="6492875"/>
            <a:ext cx="9302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457200"/>
            <a:fld id="{1B04461F-6F81-4291-B258-CFB4B554D712}" type="slidenum">
              <a:rPr lang="en-GB" sz="1400">
                <a:solidFill>
                  <a:prstClr val="black"/>
                </a:solidFill>
                <a:latin typeface="Calibri" pitchFamily="34" charset="0"/>
                <a:ea typeface="ＭＳ Ｐゴシック" pitchFamily="34" charset="-128"/>
              </a:rPr>
              <a:pPr algn="ctr" defTabSz="457200"/>
              <a:t>17</a:t>
            </a:fld>
            <a:endParaRPr lang="en-GB" sz="1400" dirty="0">
              <a:solidFill>
                <a:prstClr val="black"/>
              </a:solidFill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652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4056" y="0"/>
            <a:ext cx="7803243" cy="934270"/>
          </a:xfrm>
        </p:spPr>
        <p:txBody>
          <a:bodyPr anchor="ctr" anchorCtr="0"/>
          <a:lstStyle/>
          <a:p>
            <a:pPr algn="ctr"/>
            <a:r>
              <a:rPr sz="3200" cap="none" dirty="0" smtClean="0">
                <a:solidFill>
                  <a:schemeClr val="accent3">
                    <a:lumMod val="75000"/>
                  </a:schemeClr>
                </a:solidFill>
              </a:rPr>
              <a:t>Activities</a:t>
            </a:r>
            <a:endParaRPr lang="en-ZA" sz="3200" cap="none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842684" y="806824"/>
            <a:ext cx="8588188" cy="5275728"/>
          </a:xfrm>
        </p:spPr>
        <p:txBody>
          <a:bodyPr/>
          <a:lstStyle/>
          <a:p>
            <a:pPr marL="342900" indent="-342900">
              <a:lnSpc>
                <a:spcPts val="288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ZA" altLang="en-US" cap="none" dirty="0" smtClean="0">
                <a:solidFill>
                  <a:schemeClr val="tx1"/>
                </a:solidFill>
                <a:effectLst/>
              </a:rPr>
              <a:t>Update irrigation water use with current </a:t>
            </a:r>
            <a:r>
              <a:rPr lang="en-ZA" altLang="en-US" cap="none" dirty="0" err="1" smtClean="0">
                <a:solidFill>
                  <a:schemeClr val="tx1"/>
                </a:solidFill>
              </a:rPr>
              <a:t>V&amp;V</a:t>
            </a:r>
            <a:r>
              <a:rPr lang="en-ZA" altLang="en-US" cap="none" dirty="0" smtClean="0">
                <a:solidFill>
                  <a:schemeClr val="tx1"/>
                </a:solidFill>
              </a:rPr>
              <a:t> information.</a:t>
            </a:r>
            <a:endParaRPr lang="en-ZA" altLang="en-US" cap="none" dirty="0" smtClean="0">
              <a:solidFill>
                <a:schemeClr val="tx1"/>
              </a:solidFill>
              <a:effectLst/>
            </a:endParaRPr>
          </a:p>
          <a:p>
            <a:pPr marL="342900" indent="-342900">
              <a:lnSpc>
                <a:spcPts val="288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ZA" altLang="en-US" cap="none" dirty="0" smtClean="0">
                <a:solidFill>
                  <a:schemeClr val="tx1"/>
                </a:solidFill>
                <a:effectLst/>
              </a:rPr>
              <a:t>Review yield capability of Thukela Water Project.</a:t>
            </a:r>
          </a:p>
          <a:p>
            <a:pPr marL="342900" indent="-342900">
              <a:lnSpc>
                <a:spcPts val="288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altLang="en-US" cap="none" dirty="0" smtClean="0">
                <a:solidFill>
                  <a:schemeClr val="tx1"/>
                </a:solidFill>
                <a:effectLst/>
              </a:rPr>
              <a:t>Track progress of interventions: </a:t>
            </a:r>
          </a:p>
          <a:p>
            <a:pPr marL="966788" lvl="3" indent="-342900">
              <a:lnSpc>
                <a:spcPts val="288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altLang="en-US" cap="none" dirty="0" smtClean="0">
                <a:effectLst/>
              </a:rPr>
              <a:t>Implementation of LHWP </a:t>
            </a:r>
            <a:r>
              <a:rPr lang="en-ZA" altLang="en-US" dirty="0"/>
              <a:t>Phase </a:t>
            </a:r>
            <a:r>
              <a:rPr lang="en-ZA" altLang="en-US" dirty="0" smtClean="0"/>
              <a:t>2.</a:t>
            </a:r>
          </a:p>
          <a:p>
            <a:pPr marL="966788" lvl="3" indent="-342900">
              <a:lnSpc>
                <a:spcPts val="288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altLang="en-US" dirty="0"/>
              <a:t>Mine water effluent </a:t>
            </a:r>
            <a:r>
              <a:rPr lang="en-ZA" altLang="en-US" dirty="0" smtClean="0"/>
              <a:t>treatment.</a:t>
            </a:r>
          </a:p>
          <a:p>
            <a:pPr marL="966788" lvl="3" indent="-342900">
              <a:lnSpc>
                <a:spcPts val="288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altLang="en-US" cap="none" dirty="0" smtClean="0"/>
              <a:t>Tshwane water augmentation project (re-use).</a:t>
            </a:r>
          </a:p>
          <a:p>
            <a:pPr marL="966788" lvl="3" indent="-342900">
              <a:lnSpc>
                <a:spcPts val="288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altLang="en-US" dirty="0" smtClean="0"/>
              <a:t>WC/</a:t>
            </a:r>
            <a:r>
              <a:rPr lang="en-ZA" altLang="en-US" dirty="0" err="1" smtClean="0"/>
              <a:t>WDM</a:t>
            </a:r>
            <a:r>
              <a:rPr lang="en-ZA" altLang="en-US" dirty="0" smtClean="0"/>
              <a:t> savings.</a:t>
            </a:r>
            <a:endParaRPr lang="en-ZA" altLang="en-US" cap="none" dirty="0" smtClean="0"/>
          </a:p>
          <a:p>
            <a:pPr marL="342900" indent="-342900">
              <a:lnSpc>
                <a:spcPts val="288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ZA" altLang="en-US" cap="none" dirty="0" smtClean="0">
                <a:solidFill>
                  <a:schemeClr val="tx1"/>
                </a:solidFill>
                <a:effectLst/>
              </a:rPr>
              <a:t>Plan yield replacement scheme in orange.</a:t>
            </a:r>
          </a:p>
          <a:p>
            <a:pPr marL="342900" indent="-342900">
              <a:lnSpc>
                <a:spcPts val="288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ZA" altLang="en-US" cap="none" dirty="0" smtClean="0">
                <a:solidFill>
                  <a:schemeClr val="tx1"/>
                </a:solidFill>
                <a:effectLst/>
              </a:rPr>
              <a:t>Integration with Crocodile (west) and </a:t>
            </a:r>
            <a:r>
              <a:rPr lang="en-ZA" altLang="en-US" cap="none" dirty="0" err="1" smtClean="0">
                <a:solidFill>
                  <a:schemeClr val="tx1"/>
                </a:solidFill>
              </a:rPr>
              <a:t>O</a:t>
            </a:r>
            <a:r>
              <a:rPr lang="en-ZA" altLang="en-US" cap="none" dirty="0" err="1" smtClean="0">
                <a:solidFill>
                  <a:schemeClr val="tx1"/>
                </a:solidFill>
                <a:effectLst/>
              </a:rPr>
              <a:t>lifants</a:t>
            </a:r>
            <a:r>
              <a:rPr lang="en-ZA" altLang="en-US" cap="none" dirty="0" smtClean="0">
                <a:solidFill>
                  <a:schemeClr val="tx1"/>
                </a:solidFill>
                <a:effectLst/>
              </a:rPr>
              <a:t> reconciliation interventions.</a:t>
            </a:r>
          </a:p>
          <a:p>
            <a:pPr marL="342900" indent="-342900">
              <a:lnSpc>
                <a:spcPts val="288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ZA" altLang="en-US" cap="none" dirty="0" smtClean="0">
                <a:solidFill>
                  <a:schemeClr val="tx1"/>
                </a:solidFill>
              </a:rPr>
              <a:t>Implement integrated water quality management plan.</a:t>
            </a:r>
            <a:endParaRPr lang="en-ZA" altLang="en-US" cap="none" dirty="0" smtClean="0">
              <a:solidFill>
                <a:schemeClr val="tx1"/>
              </a:solidFill>
              <a:effectLst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4999038" y="6492875"/>
            <a:ext cx="9302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457200"/>
            <a:fld id="{1B04461F-6F81-4291-B258-CFB4B554D712}" type="slidenum">
              <a:rPr lang="en-GB" sz="1400">
                <a:solidFill>
                  <a:prstClr val="black"/>
                </a:solidFill>
                <a:latin typeface="Calibri" pitchFamily="34" charset="0"/>
                <a:ea typeface="ＭＳ Ｐゴシック" pitchFamily="34" charset="-128"/>
              </a:rPr>
              <a:pPr algn="ctr" defTabSz="457200"/>
              <a:t>18</a:t>
            </a:fld>
            <a:endParaRPr lang="en-GB" sz="1400" dirty="0">
              <a:solidFill>
                <a:prstClr val="black"/>
              </a:solidFill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259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90170" y="0"/>
            <a:ext cx="7687129" cy="1143000"/>
          </a:xfrm>
        </p:spPr>
        <p:txBody>
          <a:bodyPr anchor="ctr" anchorCtr="0"/>
          <a:lstStyle/>
          <a:p>
            <a:pPr algn="ctr"/>
            <a:r>
              <a:rPr lang="en-ZA" sz="3200" cap="none" dirty="0">
                <a:solidFill>
                  <a:schemeClr val="accent3">
                    <a:lumMod val="75000"/>
                  </a:schemeClr>
                </a:solidFill>
              </a:rPr>
              <a:t>Presentation Layout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1124262" y="1006840"/>
            <a:ext cx="7867338" cy="5148282"/>
          </a:xfrm>
        </p:spPr>
        <p:txBody>
          <a:bodyPr/>
          <a:lstStyle/>
          <a:p>
            <a:pPr marL="342900" indent="-342900">
              <a:lnSpc>
                <a:spcPts val="288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ZA" altLang="en-US" cap="none" dirty="0" smtClean="0">
                <a:solidFill>
                  <a:schemeClr val="tx1"/>
                </a:solidFill>
              </a:rPr>
              <a:t>Water balance status  - </a:t>
            </a:r>
            <a:r>
              <a:rPr lang="en-ZA" altLang="en-US" cap="none" dirty="0" err="1" smtClean="0">
                <a:solidFill>
                  <a:schemeClr val="tx1"/>
                </a:solidFill>
              </a:rPr>
              <a:t>SSC</a:t>
            </a:r>
            <a:r>
              <a:rPr lang="en-ZA" altLang="en-US" cap="none" dirty="0" smtClean="0">
                <a:solidFill>
                  <a:schemeClr val="tx1"/>
                </a:solidFill>
              </a:rPr>
              <a:t> June 2015 recap</a:t>
            </a:r>
          </a:p>
          <a:p>
            <a:pPr marL="342900" indent="-342900">
              <a:lnSpc>
                <a:spcPts val="288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ZA" altLang="en-US" cap="none" dirty="0" smtClean="0">
                <a:solidFill>
                  <a:schemeClr val="tx1"/>
                </a:solidFill>
                <a:effectLst/>
              </a:rPr>
              <a:t>Revised information:</a:t>
            </a:r>
          </a:p>
          <a:p>
            <a:pPr marL="966788" lvl="3" indent="-342900">
              <a:lnSpc>
                <a:spcPts val="2880"/>
              </a:lnSpc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ZA" altLang="en-US" cap="none" dirty="0" smtClean="0">
                <a:effectLst/>
              </a:rPr>
              <a:t>Information from Annual Operating Analysis 2017:</a:t>
            </a:r>
          </a:p>
          <a:p>
            <a:pPr marL="1327150" lvl="4" indent="-342900">
              <a:lnSpc>
                <a:spcPts val="2880"/>
              </a:lnSpc>
              <a:spcBef>
                <a:spcPts val="0"/>
              </a:spcBef>
              <a:spcAft>
                <a:spcPts val="1200"/>
              </a:spcAft>
            </a:pPr>
            <a:r>
              <a:rPr lang="en-ZA" altLang="en-US" dirty="0" smtClean="0"/>
              <a:t>AMD Desalination date – January 2022</a:t>
            </a:r>
          </a:p>
          <a:p>
            <a:pPr marL="1327150" lvl="4" indent="-342900">
              <a:lnSpc>
                <a:spcPts val="2880"/>
              </a:lnSpc>
              <a:spcBef>
                <a:spcPts val="0"/>
              </a:spcBef>
              <a:spcAft>
                <a:spcPts val="1200"/>
              </a:spcAft>
            </a:pPr>
            <a:r>
              <a:rPr lang="en-ZA" altLang="en-US" cap="none" dirty="0" smtClean="0">
                <a:effectLst/>
              </a:rPr>
              <a:t>High Water Requirement Scenarios - Rand Water </a:t>
            </a:r>
          </a:p>
          <a:p>
            <a:pPr marL="1327150" lvl="4" indent="-342900">
              <a:lnSpc>
                <a:spcPts val="2880"/>
              </a:lnSpc>
              <a:spcBef>
                <a:spcPts val="0"/>
              </a:spcBef>
              <a:spcAft>
                <a:spcPts val="1200"/>
              </a:spcAft>
            </a:pPr>
            <a:r>
              <a:rPr lang="en-ZA" altLang="en-US" dirty="0" smtClean="0"/>
              <a:t>Risk  analysis of projected drought water restrictions</a:t>
            </a:r>
            <a:endParaRPr lang="en-ZA" altLang="en-US" cap="none" dirty="0" smtClean="0">
              <a:effectLst/>
            </a:endParaRPr>
          </a:p>
          <a:p>
            <a:pPr marL="966788" lvl="3" indent="-342900">
              <a:lnSpc>
                <a:spcPts val="2880"/>
              </a:lnSpc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ZA" altLang="en-US" dirty="0" smtClean="0"/>
              <a:t>Eskom water requirement projections </a:t>
            </a:r>
            <a:r>
              <a:rPr lang="en-ZA" altLang="en-US" cap="none" dirty="0" smtClean="0">
                <a:effectLst/>
              </a:rPr>
              <a:t> - </a:t>
            </a:r>
            <a:r>
              <a:rPr lang="en-ZA" altLang="en-US" dirty="0"/>
              <a:t>April </a:t>
            </a:r>
            <a:r>
              <a:rPr lang="en-ZA" altLang="en-US" dirty="0" smtClean="0"/>
              <a:t>2017</a:t>
            </a:r>
          </a:p>
          <a:p>
            <a:pPr marL="966788" lvl="3" indent="-342900">
              <a:lnSpc>
                <a:spcPts val="2880"/>
              </a:lnSpc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ZA" altLang="en-US" dirty="0" smtClean="0"/>
              <a:t>LHWP Phase 2 – transfer water by December 2025</a:t>
            </a:r>
            <a:endParaRPr lang="en-ZA" altLang="en-US" dirty="0"/>
          </a:p>
          <a:p>
            <a:pPr marL="342900" indent="-342900">
              <a:lnSpc>
                <a:spcPts val="288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ZA" altLang="en-US" cap="none" dirty="0" smtClean="0">
                <a:solidFill>
                  <a:schemeClr val="tx1"/>
                </a:solidFill>
              </a:rPr>
              <a:t>Preliminary revised water balance</a:t>
            </a:r>
          </a:p>
          <a:p>
            <a:pPr marL="966788" lvl="3" indent="-342900">
              <a:lnSpc>
                <a:spcPts val="2880"/>
              </a:lnSpc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ZA" altLang="en-US" dirty="0" smtClean="0"/>
              <a:t>Risk and difference </a:t>
            </a:r>
            <a:r>
              <a:rPr lang="en-ZA" altLang="en-US" dirty="0"/>
              <a:t>analysis 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4999038" y="6492875"/>
            <a:ext cx="9302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457200"/>
            <a:fld id="{1B04461F-6F81-4291-B258-CFB4B554D712}" type="slidenum">
              <a:rPr lang="en-GB" sz="1400">
                <a:solidFill>
                  <a:prstClr val="black"/>
                </a:solidFill>
                <a:latin typeface="Calibri" pitchFamily="34" charset="0"/>
                <a:ea typeface="ＭＳ Ｐゴシック" pitchFamily="34" charset="-128"/>
              </a:rPr>
              <a:pPr algn="ctr" defTabSz="457200"/>
              <a:t>2</a:t>
            </a:fld>
            <a:endParaRPr lang="en-GB" sz="1400" dirty="0">
              <a:solidFill>
                <a:prstClr val="black"/>
              </a:solidFill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438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785743"/>
              </p:ext>
            </p:extLst>
          </p:nvPr>
        </p:nvGraphicFramePr>
        <p:xfrm>
          <a:off x="338137" y="854302"/>
          <a:ext cx="8501063" cy="5698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16358" y="-162819"/>
            <a:ext cx="8365359" cy="1143000"/>
          </a:xfrm>
          <a:prstGeom prst="rect">
            <a:avLst/>
          </a:prstGeom>
        </p:spPr>
        <p:txBody>
          <a:bodyPr anchor="ctr" anchorCtr="0"/>
          <a:lstStyle>
            <a:lvl1pPr defTabSz="457200" eaLnBrk="0" fontAlgn="base" hangingPunct="0">
              <a:spcBef>
                <a:spcPct val="0"/>
              </a:spcBef>
              <a:spcAft>
                <a:spcPct val="0"/>
              </a:spcAft>
              <a:defRPr lang="en-US" sz="3200" b="1" cap="none" baseline="0" dirty="0" smtClean="0">
                <a:solidFill>
                  <a:schemeClr val="accent3">
                    <a:lumMod val="75000"/>
                  </a:schemeClr>
                </a:solidFill>
                <a:latin typeface="Gill Sans"/>
                <a:cs typeface="Gill Sans"/>
              </a:defRPr>
            </a:lvl1pPr>
            <a:lvl2pPr algn="ctr" defTabSz="457200" eaLnBrk="0" fontAlgn="base" hangingPunct="0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defTabSz="457200" eaLnBrk="0" fontAlgn="base" hangingPunct="0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defTabSz="457200" eaLnBrk="0" fontAlgn="base" hangingPunct="0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defTabSz="457200" eaLnBrk="0" fontAlgn="base" hangingPunct="0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r>
              <a:rPr lang="en-ZA" dirty="0"/>
              <a:t>Rand Water Supply Area Scenarios (2015)</a:t>
            </a:r>
          </a:p>
        </p:txBody>
      </p:sp>
      <p:sp>
        <p:nvSpPr>
          <p:cNvPr id="6" name="TextBox 5"/>
          <p:cNvSpPr txBox="1"/>
          <p:nvPr/>
        </p:nvSpPr>
        <p:spPr bwMode="auto">
          <a:xfrm>
            <a:off x="2514600" y="3136612"/>
            <a:ext cx="1543277" cy="584775"/>
          </a:xfrm>
          <a:prstGeom prst="rect">
            <a:avLst/>
          </a:prstGeom>
          <a:solidFill>
            <a:schemeClr val="bg1">
              <a:lumMod val="95000"/>
              <a:alpha val="83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Rand Water </a:t>
            </a:r>
          </a:p>
          <a:p>
            <a:pPr algn="ctr"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(2003)</a:t>
            </a:r>
            <a:endParaRPr lang="en-ZA" sz="16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>
            <a:stCxn id="6" idx="3"/>
          </p:cNvCxnSpPr>
          <p:nvPr/>
        </p:nvCxnSpPr>
        <p:spPr bwMode="auto">
          <a:xfrm>
            <a:off x="4057877" y="3429000"/>
            <a:ext cx="710065" cy="292387"/>
          </a:xfrm>
          <a:prstGeom prst="straightConnector1">
            <a:avLst/>
          </a:prstGeom>
          <a:ln w="9525">
            <a:solidFill>
              <a:schemeClr val="tx1">
                <a:alpha val="6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 bwMode="auto">
          <a:xfrm>
            <a:off x="3879509" y="1912203"/>
            <a:ext cx="2292691" cy="584775"/>
          </a:xfrm>
          <a:prstGeom prst="rect">
            <a:avLst/>
          </a:prstGeom>
          <a:solidFill>
            <a:schemeClr val="bg1">
              <a:lumMod val="95000"/>
              <a:alpha val="83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Rand Water Projection </a:t>
            </a:r>
          </a:p>
          <a:p>
            <a:pPr algn="ctr"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(October 2014)</a:t>
            </a:r>
            <a:endParaRPr lang="en-ZA" sz="1600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>
            <a:stCxn id="11" idx="3"/>
          </p:cNvCxnSpPr>
          <p:nvPr/>
        </p:nvCxnSpPr>
        <p:spPr bwMode="auto">
          <a:xfrm>
            <a:off x="6172200" y="2204591"/>
            <a:ext cx="907483" cy="545812"/>
          </a:xfrm>
          <a:prstGeom prst="straightConnector1">
            <a:avLst/>
          </a:prstGeom>
          <a:ln w="9525">
            <a:solidFill>
              <a:schemeClr val="tx1">
                <a:alpha val="6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 bwMode="auto">
          <a:xfrm>
            <a:off x="6732305" y="3912027"/>
            <a:ext cx="1652135" cy="584775"/>
          </a:xfrm>
          <a:prstGeom prst="rect">
            <a:avLst/>
          </a:prstGeom>
          <a:solidFill>
            <a:schemeClr val="bg1">
              <a:lumMod val="95000"/>
              <a:alpha val="83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WC/</a:t>
            </a:r>
            <a:r>
              <a:rPr lang="en-US" sz="1600" dirty="0" err="1" smtClean="0">
                <a:solidFill>
                  <a:schemeClr val="tx1"/>
                </a:solidFill>
              </a:rPr>
              <a:t>WDM</a:t>
            </a:r>
            <a:r>
              <a:rPr lang="en-US" sz="1600" dirty="0" smtClean="0">
                <a:solidFill>
                  <a:schemeClr val="tx1"/>
                </a:solidFill>
              </a:rPr>
              <a:t> &amp;</a:t>
            </a:r>
          </a:p>
          <a:p>
            <a:pPr algn="ctr">
              <a:defRPr/>
            </a:pPr>
            <a:r>
              <a:rPr lang="en-US" sz="1600" dirty="0" smtClean="0"/>
              <a:t>Tshwane Reuse</a:t>
            </a:r>
            <a:endParaRPr lang="en-ZA" sz="1600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>
            <a:stCxn id="15" idx="0"/>
          </p:cNvCxnSpPr>
          <p:nvPr/>
        </p:nvCxnSpPr>
        <p:spPr bwMode="auto">
          <a:xfrm flipH="1" flipV="1">
            <a:off x="7391401" y="3095319"/>
            <a:ext cx="166972" cy="816708"/>
          </a:xfrm>
          <a:prstGeom prst="straightConnector1">
            <a:avLst/>
          </a:prstGeom>
          <a:ln w="9525">
            <a:solidFill>
              <a:schemeClr val="tx1">
                <a:alpha val="6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 bwMode="auto">
          <a:xfrm>
            <a:off x="5920752" y="5043714"/>
            <a:ext cx="2478202" cy="584775"/>
          </a:xfrm>
          <a:prstGeom prst="rect">
            <a:avLst/>
          </a:prstGeom>
          <a:solidFill>
            <a:schemeClr val="bg1">
              <a:lumMod val="95000"/>
              <a:alpha val="83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/>
              <a:t>Dashed lines from January 2014 </a:t>
            </a:r>
            <a:r>
              <a:rPr lang="en-US" sz="1600" dirty="0" err="1" smtClean="0"/>
              <a:t>SSC</a:t>
            </a:r>
            <a:endParaRPr lang="en-ZA" sz="16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 bwMode="auto">
          <a:xfrm>
            <a:off x="1196293" y="4082142"/>
            <a:ext cx="1543277" cy="584775"/>
          </a:xfrm>
          <a:prstGeom prst="rect">
            <a:avLst/>
          </a:prstGeom>
          <a:solidFill>
            <a:schemeClr val="bg1">
              <a:lumMod val="95000"/>
              <a:alpha val="83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Historical Water Use</a:t>
            </a:r>
            <a:endParaRPr lang="en-ZA" sz="1600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stCxn id="29" idx="3"/>
          </p:cNvCxnSpPr>
          <p:nvPr/>
        </p:nvCxnSpPr>
        <p:spPr bwMode="auto">
          <a:xfrm>
            <a:off x="2739570" y="4374530"/>
            <a:ext cx="550411" cy="146193"/>
          </a:xfrm>
          <a:prstGeom prst="straightConnector1">
            <a:avLst/>
          </a:prstGeom>
          <a:ln w="9525">
            <a:solidFill>
              <a:schemeClr val="tx1">
                <a:alpha val="6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 rot="21208264">
            <a:off x="5358295" y="3409696"/>
            <a:ext cx="210255" cy="92641"/>
          </a:xfrm>
          <a:custGeom>
            <a:avLst/>
            <a:gdLst>
              <a:gd name="connsiteX0" fmla="*/ 0 w 1131094"/>
              <a:gd name="connsiteY0" fmla="*/ 411956 h 411956"/>
              <a:gd name="connsiteX1" fmla="*/ 816769 w 1131094"/>
              <a:gd name="connsiteY1" fmla="*/ 92869 h 411956"/>
              <a:gd name="connsiteX2" fmla="*/ 1131094 w 1131094"/>
              <a:gd name="connsiteY2" fmla="*/ 0 h 411956"/>
              <a:gd name="connsiteX3" fmla="*/ 1131094 w 1131094"/>
              <a:gd name="connsiteY3" fmla="*/ 0 h 411956"/>
              <a:gd name="connsiteX0" fmla="*/ 0 w 1131094"/>
              <a:gd name="connsiteY0" fmla="*/ 411956 h 411956"/>
              <a:gd name="connsiteX1" fmla="*/ 816769 w 1131094"/>
              <a:gd name="connsiteY1" fmla="*/ 92869 h 411956"/>
              <a:gd name="connsiteX2" fmla="*/ 1063578 w 1131094"/>
              <a:gd name="connsiteY2" fmla="*/ 15906 h 411956"/>
              <a:gd name="connsiteX3" fmla="*/ 1131094 w 1131094"/>
              <a:gd name="connsiteY3" fmla="*/ 0 h 411956"/>
              <a:gd name="connsiteX4" fmla="*/ 1131094 w 1131094"/>
              <a:gd name="connsiteY4" fmla="*/ 0 h 411956"/>
              <a:gd name="connsiteX0" fmla="*/ 0 w 1440873"/>
              <a:gd name="connsiteY0" fmla="*/ 514547 h 514547"/>
              <a:gd name="connsiteX1" fmla="*/ 816769 w 1440873"/>
              <a:gd name="connsiteY1" fmla="*/ 195460 h 514547"/>
              <a:gd name="connsiteX2" fmla="*/ 1063578 w 1440873"/>
              <a:gd name="connsiteY2" fmla="*/ 118497 h 514547"/>
              <a:gd name="connsiteX3" fmla="*/ 1131094 w 1440873"/>
              <a:gd name="connsiteY3" fmla="*/ 102591 h 514547"/>
              <a:gd name="connsiteX4" fmla="*/ 1440873 w 1440873"/>
              <a:gd name="connsiteY4" fmla="*/ 0 h 514547"/>
              <a:gd name="connsiteX0" fmla="*/ 0 w 1509977"/>
              <a:gd name="connsiteY0" fmla="*/ 531247 h 531247"/>
              <a:gd name="connsiteX1" fmla="*/ 816769 w 1509977"/>
              <a:gd name="connsiteY1" fmla="*/ 212160 h 531247"/>
              <a:gd name="connsiteX2" fmla="*/ 1063578 w 1509977"/>
              <a:gd name="connsiteY2" fmla="*/ 135197 h 531247"/>
              <a:gd name="connsiteX3" fmla="*/ 1131094 w 1509977"/>
              <a:gd name="connsiteY3" fmla="*/ 119291 h 531247"/>
              <a:gd name="connsiteX4" fmla="*/ 1509977 w 1509977"/>
              <a:gd name="connsiteY4" fmla="*/ 0 h 531247"/>
              <a:gd name="connsiteX0" fmla="*/ 0 w 1486147"/>
              <a:gd name="connsiteY0" fmla="*/ 536018 h 536018"/>
              <a:gd name="connsiteX1" fmla="*/ 816769 w 1486147"/>
              <a:gd name="connsiteY1" fmla="*/ 216931 h 536018"/>
              <a:gd name="connsiteX2" fmla="*/ 1063578 w 1486147"/>
              <a:gd name="connsiteY2" fmla="*/ 139968 h 536018"/>
              <a:gd name="connsiteX3" fmla="*/ 1131094 w 1486147"/>
              <a:gd name="connsiteY3" fmla="*/ 124062 h 536018"/>
              <a:gd name="connsiteX4" fmla="*/ 1486147 w 1486147"/>
              <a:gd name="connsiteY4" fmla="*/ 0 h 536018"/>
              <a:gd name="connsiteX0" fmla="*/ 0 w 1490912"/>
              <a:gd name="connsiteY0" fmla="*/ 524088 h 524088"/>
              <a:gd name="connsiteX1" fmla="*/ 816769 w 1490912"/>
              <a:gd name="connsiteY1" fmla="*/ 205001 h 524088"/>
              <a:gd name="connsiteX2" fmla="*/ 1063578 w 1490912"/>
              <a:gd name="connsiteY2" fmla="*/ 128038 h 524088"/>
              <a:gd name="connsiteX3" fmla="*/ 1131094 w 1490912"/>
              <a:gd name="connsiteY3" fmla="*/ 112132 h 524088"/>
              <a:gd name="connsiteX4" fmla="*/ 1490912 w 1490912"/>
              <a:gd name="connsiteY4" fmla="*/ 0 h 524088"/>
              <a:gd name="connsiteX0" fmla="*/ 0 w 1500444"/>
              <a:gd name="connsiteY0" fmla="*/ 524088 h 524088"/>
              <a:gd name="connsiteX1" fmla="*/ 826301 w 1500444"/>
              <a:gd name="connsiteY1" fmla="*/ 205001 h 524088"/>
              <a:gd name="connsiteX2" fmla="*/ 1073110 w 1500444"/>
              <a:gd name="connsiteY2" fmla="*/ 128038 h 524088"/>
              <a:gd name="connsiteX3" fmla="*/ 1140626 w 1500444"/>
              <a:gd name="connsiteY3" fmla="*/ 112132 h 524088"/>
              <a:gd name="connsiteX4" fmla="*/ 1500444 w 1500444"/>
              <a:gd name="connsiteY4" fmla="*/ 0 h 524088"/>
              <a:gd name="connsiteX0" fmla="*/ 0 w 1500444"/>
              <a:gd name="connsiteY0" fmla="*/ 531246 h 531246"/>
              <a:gd name="connsiteX1" fmla="*/ 826301 w 1500444"/>
              <a:gd name="connsiteY1" fmla="*/ 205001 h 531246"/>
              <a:gd name="connsiteX2" fmla="*/ 1073110 w 1500444"/>
              <a:gd name="connsiteY2" fmla="*/ 128038 h 531246"/>
              <a:gd name="connsiteX3" fmla="*/ 1140626 w 1500444"/>
              <a:gd name="connsiteY3" fmla="*/ 112132 h 531246"/>
              <a:gd name="connsiteX4" fmla="*/ 1500444 w 1500444"/>
              <a:gd name="connsiteY4" fmla="*/ 0 h 531246"/>
              <a:gd name="connsiteX0" fmla="*/ 0 w 1500444"/>
              <a:gd name="connsiteY0" fmla="*/ 531246 h 531246"/>
              <a:gd name="connsiteX1" fmla="*/ 209319 w 1500444"/>
              <a:gd name="connsiteY1" fmla="*/ 447908 h 531246"/>
              <a:gd name="connsiteX2" fmla="*/ 826301 w 1500444"/>
              <a:gd name="connsiteY2" fmla="*/ 205001 h 531246"/>
              <a:gd name="connsiteX3" fmla="*/ 1073110 w 1500444"/>
              <a:gd name="connsiteY3" fmla="*/ 128038 h 531246"/>
              <a:gd name="connsiteX4" fmla="*/ 1140626 w 1500444"/>
              <a:gd name="connsiteY4" fmla="*/ 112132 h 531246"/>
              <a:gd name="connsiteX5" fmla="*/ 1500444 w 1500444"/>
              <a:gd name="connsiteY5" fmla="*/ 0 h 531246"/>
              <a:gd name="connsiteX0" fmla="*/ 0 w 1500444"/>
              <a:gd name="connsiteY0" fmla="*/ 531246 h 531246"/>
              <a:gd name="connsiteX1" fmla="*/ 209319 w 1500444"/>
              <a:gd name="connsiteY1" fmla="*/ 447908 h 531246"/>
              <a:gd name="connsiteX2" fmla="*/ 1073110 w 1500444"/>
              <a:gd name="connsiteY2" fmla="*/ 128038 h 531246"/>
              <a:gd name="connsiteX3" fmla="*/ 1140626 w 1500444"/>
              <a:gd name="connsiteY3" fmla="*/ 112132 h 531246"/>
              <a:gd name="connsiteX4" fmla="*/ 1500444 w 1500444"/>
              <a:gd name="connsiteY4" fmla="*/ 0 h 531246"/>
              <a:gd name="connsiteX0" fmla="*/ 0 w 1500444"/>
              <a:gd name="connsiteY0" fmla="*/ 531246 h 531246"/>
              <a:gd name="connsiteX1" fmla="*/ 209319 w 1500444"/>
              <a:gd name="connsiteY1" fmla="*/ 447908 h 531246"/>
              <a:gd name="connsiteX2" fmla="*/ 1140626 w 1500444"/>
              <a:gd name="connsiteY2" fmla="*/ 112132 h 531246"/>
              <a:gd name="connsiteX3" fmla="*/ 1500444 w 1500444"/>
              <a:gd name="connsiteY3" fmla="*/ 0 h 531246"/>
              <a:gd name="connsiteX0" fmla="*/ 0 w 1140626"/>
              <a:gd name="connsiteY0" fmla="*/ 419114 h 419114"/>
              <a:gd name="connsiteX1" fmla="*/ 209319 w 1140626"/>
              <a:gd name="connsiteY1" fmla="*/ 335776 h 419114"/>
              <a:gd name="connsiteX2" fmla="*/ 1140626 w 1140626"/>
              <a:gd name="connsiteY2" fmla="*/ 0 h 419114"/>
              <a:gd name="connsiteX0" fmla="*/ 0 w 1131156"/>
              <a:gd name="connsiteY0" fmla="*/ 420199 h 420199"/>
              <a:gd name="connsiteX1" fmla="*/ 209319 w 1131156"/>
              <a:gd name="connsiteY1" fmla="*/ 336861 h 420199"/>
              <a:gd name="connsiteX2" fmla="*/ 1131156 w 1131156"/>
              <a:gd name="connsiteY2" fmla="*/ 0 h 420199"/>
              <a:gd name="connsiteX0" fmla="*/ 0 w 209319"/>
              <a:gd name="connsiteY0" fmla="*/ 83338 h 83338"/>
              <a:gd name="connsiteX1" fmla="*/ 209319 w 209319"/>
              <a:gd name="connsiteY1" fmla="*/ 0 h 83338"/>
              <a:gd name="connsiteX0" fmla="*/ 0 w 210403"/>
              <a:gd name="connsiteY0" fmla="*/ 92819 h 92819"/>
              <a:gd name="connsiteX1" fmla="*/ 210403 w 210403"/>
              <a:gd name="connsiteY1" fmla="*/ 0 h 92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10403" h="92819">
                <a:moveTo>
                  <a:pt x="0" y="92819"/>
                </a:moveTo>
                <a:lnTo>
                  <a:pt x="210403" y="0"/>
                </a:lnTo>
              </a:path>
            </a:pathLst>
          </a:custGeom>
          <a:noFill/>
          <a:ln w="34925" cap="rnd">
            <a:solidFill>
              <a:schemeClr val="tx1">
                <a:lumMod val="85000"/>
                <a:lumOff val="1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/>
          </a:p>
        </p:txBody>
      </p:sp>
      <p:sp>
        <p:nvSpPr>
          <p:cNvPr id="17" name="Slide Number Placeholder 3"/>
          <p:cNvSpPr txBox="1">
            <a:spLocks noGrp="1"/>
          </p:cNvSpPr>
          <p:nvPr/>
        </p:nvSpPr>
        <p:spPr bwMode="auto">
          <a:xfrm>
            <a:off x="4999038" y="6492875"/>
            <a:ext cx="9302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457200"/>
            <a:fld id="{1B04461F-6F81-4291-B258-CFB4B554D712}" type="slidenum">
              <a:rPr lang="en-GB" sz="1400">
                <a:solidFill>
                  <a:prstClr val="black"/>
                </a:solidFill>
                <a:latin typeface="Calibri" pitchFamily="34" charset="0"/>
                <a:ea typeface="ＭＳ Ｐゴシック" pitchFamily="34" charset="-128"/>
              </a:rPr>
              <a:pPr algn="ctr" defTabSz="457200"/>
              <a:t>3</a:t>
            </a:fld>
            <a:endParaRPr lang="en-GB" sz="1400" dirty="0">
              <a:solidFill>
                <a:prstClr val="black"/>
              </a:solidFill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153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8041626"/>
              </p:ext>
            </p:extLst>
          </p:nvPr>
        </p:nvGraphicFramePr>
        <p:xfrm>
          <a:off x="0" y="685800"/>
          <a:ext cx="9144000" cy="5746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688"/>
            <a:ext cx="9143999" cy="723900"/>
          </a:xfrm>
        </p:spPr>
        <p:txBody>
          <a:bodyPr anchor="ctr" anchorCtr="0"/>
          <a:lstStyle/>
          <a:p>
            <a:pPr algn="ctr"/>
            <a:r>
              <a:rPr lang="en-ZA" sz="3200" cap="none" dirty="0">
                <a:solidFill>
                  <a:schemeClr val="accent3">
                    <a:lumMod val="75000"/>
                  </a:schemeClr>
                </a:solidFill>
              </a:rPr>
              <a:t>Water Requirements</a:t>
            </a:r>
          </a:p>
        </p:txBody>
      </p:sp>
      <p:sp>
        <p:nvSpPr>
          <p:cNvPr id="7" name="TextBox 6"/>
          <p:cNvSpPr txBox="1"/>
          <p:nvPr/>
        </p:nvSpPr>
        <p:spPr bwMode="auto">
          <a:xfrm>
            <a:off x="1712118" y="1660951"/>
            <a:ext cx="3048000" cy="584775"/>
          </a:xfrm>
          <a:prstGeom prst="rect">
            <a:avLst/>
          </a:prstGeom>
          <a:solidFill>
            <a:schemeClr val="bg1">
              <a:lumMod val="95000"/>
              <a:alpha val="44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High </a:t>
            </a:r>
            <a:r>
              <a:rPr lang="en-US" sz="1600" dirty="0">
                <a:solidFill>
                  <a:schemeClr val="tx1"/>
                </a:solidFill>
              </a:rPr>
              <a:t>Water </a:t>
            </a:r>
            <a:r>
              <a:rPr lang="en-US" sz="1600" dirty="0" smtClean="0">
                <a:solidFill>
                  <a:schemeClr val="tx1"/>
                </a:solidFill>
              </a:rPr>
              <a:t> Requirements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Unlawful Removed</a:t>
            </a:r>
            <a:endParaRPr lang="en-ZA" sz="16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7" idx="2"/>
          </p:cNvCxnSpPr>
          <p:nvPr/>
        </p:nvCxnSpPr>
        <p:spPr bwMode="auto">
          <a:xfrm>
            <a:off x="3236118" y="2245726"/>
            <a:ext cx="726282" cy="821324"/>
          </a:xfrm>
          <a:prstGeom prst="straightConnector1">
            <a:avLst/>
          </a:prstGeom>
          <a:ln w="9525">
            <a:solidFill>
              <a:schemeClr val="tx1">
                <a:alpha val="6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 bwMode="auto">
          <a:xfrm>
            <a:off x="4572000" y="3651111"/>
            <a:ext cx="4215962" cy="954107"/>
          </a:xfrm>
          <a:prstGeom prst="rect">
            <a:avLst/>
          </a:prstGeom>
          <a:solidFill>
            <a:schemeClr val="bg1">
              <a:lumMod val="95000"/>
              <a:alpha val="44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High </a:t>
            </a:r>
            <a:r>
              <a:rPr lang="en-US" sz="1400" dirty="0">
                <a:solidFill>
                  <a:schemeClr val="tx1"/>
                </a:solidFill>
              </a:rPr>
              <a:t>Water Requirement </a:t>
            </a:r>
            <a:r>
              <a:rPr lang="en-US" sz="1400" dirty="0" smtClean="0">
                <a:solidFill>
                  <a:schemeClr val="tx1"/>
                </a:solidFill>
              </a:rPr>
              <a:t>Scenario</a:t>
            </a:r>
            <a:endParaRPr lang="en-US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chemeClr val="tx1"/>
                </a:solidFill>
              </a:rPr>
              <a:t>Water Conservation and Demand </a:t>
            </a:r>
            <a:r>
              <a:rPr lang="en-US" sz="1400" dirty="0" smtClean="0">
                <a:solidFill>
                  <a:schemeClr val="tx1"/>
                </a:solidFill>
              </a:rPr>
              <a:t>Management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Unlawful Removed</a:t>
            </a:r>
            <a:endParaRPr lang="en-ZA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sz="1400" dirty="0" smtClean="0">
                <a:solidFill>
                  <a:schemeClr val="tx1"/>
                </a:solidFill>
              </a:rPr>
              <a:t>Re-use (Tshwane)</a:t>
            </a:r>
            <a:endParaRPr lang="en-ZA" sz="1400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stCxn id="14" idx="0"/>
          </p:cNvCxnSpPr>
          <p:nvPr/>
        </p:nvCxnSpPr>
        <p:spPr bwMode="auto">
          <a:xfrm flipH="1" flipV="1">
            <a:off x="5562601" y="2888397"/>
            <a:ext cx="1117380" cy="762714"/>
          </a:xfrm>
          <a:prstGeom prst="straightConnector1">
            <a:avLst/>
          </a:prstGeom>
          <a:ln w="9525">
            <a:solidFill>
              <a:schemeClr val="tx1">
                <a:alpha val="6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4953000" y="6019800"/>
            <a:ext cx="3927477" cy="338554"/>
            <a:chOff x="5201541" y="2233657"/>
            <a:chExt cx="3927144" cy="338228"/>
          </a:xfrm>
          <a:solidFill>
            <a:schemeClr val="bg1"/>
          </a:solidFill>
        </p:grpSpPr>
        <p:sp>
          <p:nvSpPr>
            <p:cNvPr id="19" name="TextBox 6"/>
            <p:cNvSpPr txBox="1"/>
            <p:nvPr/>
          </p:nvSpPr>
          <p:spPr>
            <a:xfrm>
              <a:off x="5201541" y="2233657"/>
              <a:ext cx="3927144" cy="33822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sz="1600" dirty="0" smtClean="0">
                  <a:solidFill>
                    <a:schemeClr val="tx1"/>
                  </a:solidFill>
                </a:rPr>
                <a:t>Dotted Lines = </a:t>
              </a:r>
              <a:r>
                <a:rPr lang="en-US" sz="1600" dirty="0" smtClean="0"/>
                <a:t>January</a:t>
              </a:r>
              <a:r>
                <a:rPr lang="en-US" sz="1600" dirty="0" smtClean="0">
                  <a:solidFill>
                    <a:schemeClr val="tx1"/>
                  </a:solidFill>
                </a:rPr>
                <a:t> 2014 Analysis </a:t>
              </a:r>
              <a:endParaRPr lang="en-ZA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" name="Title 1"/>
          <p:cNvSpPr txBox="1">
            <a:spLocks/>
          </p:cNvSpPr>
          <p:nvPr/>
        </p:nvSpPr>
        <p:spPr>
          <a:xfrm>
            <a:off x="1566861" y="571500"/>
            <a:ext cx="6061077" cy="5715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ZA" sz="2400" dirty="0" smtClean="0"/>
              <a:t>(Net System Water Requirements)</a:t>
            </a:r>
            <a:endParaRPr lang="en-ZA" sz="4000" dirty="0"/>
          </a:p>
        </p:txBody>
      </p:sp>
      <p:sp>
        <p:nvSpPr>
          <p:cNvPr id="11" name="Slide Number Placeholder 3"/>
          <p:cNvSpPr txBox="1">
            <a:spLocks noGrp="1"/>
          </p:cNvSpPr>
          <p:nvPr/>
        </p:nvSpPr>
        <p:spPr bwMode="auto">
          <a:xfrm>
            <a:off x="4999038" y="6492875"/>
            <a:ext cx="9302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457200"/>
            <a:fld id="{1B04461F-6F81-4291-B258-CFB4B554D712}" type="slidenum">
              <a:rPr lang="en-GB" sz="1400">
                <a:solidFill>
                  <a:prstClr val="black"/>
                </a:solidFill>
                <a:latin typeface="Calibri" pitchFamily="34" charset="0"/>
                <a:ea typeface="ＭＳ Ｐゴシック" pitchFamily="34" charset="-128"/>
              </a:rPr>
              <a:pPr algn="ctr" defTabSz="457200"/>
              <a:t>4</a:t>
            </a:fld>
            <a:endParaRPr lang="en-GB" sz="1400" dirty="0">
              <a:solidFill>
                <a:prstClr val="black"/>
              </a:solidFill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141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Chart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354650"/>
              </p:ext>
            </p:extLst>
          </p:nvPr>
        </p:nvGraphicFramePr>
        <p:xfrm>
          <a:off x="190500" y="1447800"/>
          <a:ext cx="8763000" cy="4866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Freeform 2"/>
          <p:cNvSpPr/>
          <p:nvPr/>
        </p:nvSpPr>
        <p:spPr>
          <a:xfrm>
            <a:off x="3930650" y="4013200"/>
            <a:ext cx="4700711" cy="1358900"/>
          </a:xfrm>
          <a:custGeom>
            <a:avLst/>
            <a:gdLst>
              <a:gd name="connsiteX0" fmla="*/ 0 w 5772150"/>
              <a:gd name="connsiteY0" fmla="*/ 0 h 1358900"/>
              <a:gd name="connsiteX1" fmla="*/ 5772150 w 5772150"/>
              <a:gd name="connsiteY1" fmla="*/ 0 h 1358900"/>
              <a:gd name="connsiteX2" fmla="*/ 5765800 w 5772150"/>
              <a:gd name="connsiteY2" fmla="*/ 1358900 h 1358900"/>
              <a:gd name="connsiteX3" fmla="*/ 1377950 w 5772150"/>
              <a:gd name="connsiteY3" fmla="*/ 1200150 h 1358900"/>
              <a:gd name="connsiteX4" fmla="*/ 1155700 w 5772150"/>
              <a:gd name="connsiteY4" fmla="*/ 1174750 h 1358900"/>
              <a:gd name="connsiteX5" fmla="*/ 850900 w 5772150"/>
              <a:gd name="connsiteY5" fmla="*/ 1104900 h 1358900"/>
              <a:gd name="connsiteX6" fmla="*/ 711200 w 5772150"/>
              <a:gd name="connsiteY6" fmla="*/ 965200 h 1358900"/>
              <a:gd name="connsiteX7" fmla="*/ 469900 w 5772150"/>
              <a:gd name="connsiteY7" fmla="*/ 615950 h 1358900"/>
              <a:gd name="connsiteX8" fmla="*/ 0 w 5772150"/>
              <a:gd name="connsiteY8" fmla="*/ 0 h 1358900"/>
              <a:gd name="connsiteX0" fmla="*/ 0 w 5772150"/>
              <a:gd name="connsiteY0" fmla="*/ 0 h 1358900"/>
              <a:gd name="connsiteX1" fmla="*/ 5772150 w 5772150"/>
              <a:gd name="connsiteY1" fmla="*/ 0 h 1358900"/>
              <a:gd name="connsiteX2" fmla="*/ 5765800 w 5772150"/>
              <a:gd name="connsiteY2" fmla="*/ 1358900 h 1358900"/>
              <a:gd name="connsiteX3" fmla="*/ 1377950 w 5772150"/>
              <a:gd name="connsiteY3" fmla="*/ 1200150 h 1358900"/>
              <a:gd name="connsiteX4" fmla="*/ 1155700 w 5772150"/>
              <a:gd name="connsiteY4" fmla="*/ 1162050 h 1358900"/>
              <a:gd name="connsiteX5" fmla="*/ 850900 w 5772150"/>
              <a:gd name="connsiteY5" fmla="*/ 1104900 h 1358900"/>
              <a:gd name="connsiteX6" fmla="*/ 711200 w 5772150"/>
              <a:gd name="connsiteY6" fmla="*/ 965200 h 1358900"/>
              <a:gd name="connsiteX7" fmla="*/ 469900 w 5772150"/>
              <a:gd name="connsiteY7" fmla="*/ 615950 h 1358900"/>
              <a:gd name="connsiteX8" fmla="*/ 0 w 5772150"/>
              <a:gd name="connsiteY8" fmla="*/ 0 h 1358900"/>
              <a:gd name="connsiteX0" fmla="*/ 0 w 5772150"/>
              <a:gd name="connsiteY0" fmla="*/ 0 h 1358900"/>
              <a:gd name="connsiteX1" fmla="*/ 5772150 w 5772150"/>
              <a:gd name="connsiteY1" fmla="*/ 0 h 1358900"/>
              <a:gd name="connsiteX2" fmla="*/ 5765800 w 5772150"/>
              <a:gd name="connsiteY2" fmla="*/ 1358900 h 1358900"/>
              <a:gd name="connsiteX3" fmla="*/ 1377950 w 5772150"/>
              <a:gd name="connsiteY3" fmla="*/ 1200150 h 1358900"/>
              <a:gd name="connsiteX4" fmla="*/ 1152525 w 5772150"/>
              <a:gd name="connsiteY4" fmla="*/ 1171575 h 1358900"/>
              <a:gd name="connsiteX5" fmla="*/ 850900 w 5772150"/>
              <a:gd name="connsiteY5" fmla="*/ 1104900 h 1358900"/>
              <a:gd name="connsiteX6" fmla="*/ 711200 w 5772150"/>
              <a:gd name="connsiteY6" fmla="*/ 965200 h 1358900"/>
              <a:gd name="connsiteX7" fmla="*/ 469900 w 5772150"/>
              <a:gd name="connsiteY7" fmla="*/ 615950 h 1358900"/>
              <a:gd name="connsiteX8" fmla="*/ 0 w 5772150"/>
              <a:gd name="connsiteY8" fmla="*/ 0 h 1358900"/>
              <a:gd name="connsiteX0" fmla="*/ 0 w 5772150"/>
              <a:gd name="connsiteY0" fmla="*/ 0 h 1358900"/>
              <a:gd name="connsiteX1" fmla="*/ 5772150 w 5772150"/>
              <a:gd name="connsiteY1" fmla="*/ 0 h 1358900"/>
              <a:gd name="connsiteX2" fmla="*/ 5765800 w 5772150"/>
              <a:gd name="connsiteY2" fmla="*/ 1358900 h 1358900"/>
              <a:gd name="connsiteX3" fmla="*/ 1377950 w 5772150"/>
              <a:gd name="connsiteY3" fmla="*/ 1200150 h 1358900"/>
              <a:gd name="connsiteX4" fmla="*/ 1152525 w 5772150"/>
              <a:gd name="connsiteY4" fmla="*/ 1171575 h 1358900"/>
              <a:gd name="connsiteX5" fmla="*/ 854075 w 5772150"/>
              <a:gd name="connsiteY5" fmla="*/ 1095375 h 1358900"/>
              <a:gd name="connsiteX6" fmla="*/ 711200 w 5772150"/>
              <a:gd name="connsiteY6" fmla="*/ 965200 h 1358900"/>
              <a:gd name="connsiteX7" fmla="*/ 469900 w 5772150"/>
              <a:gd name="connsiteY7" fmla="*/ 615950 h 1358900"/>
              <a:gd name="connsiteX8" fmla="*/ 0 w 5772150"/>
              <a:gd name="connsiteY8" fmla="*/ 0 h 1358900"/>
              <a:gd name="connsiteX0" fmla="*/ 0 w 5772150"/>
              <a:gd name="connsiteY0" fmla="*/ 0 h 1358900"/>
              <a:gd name="connsiteX1" fmla="*/ 5772150 w 5772150"/>
              <a:gd name="connsiteY1" fmla="*/ 0 h 1358900"/>
              <a:gd name="connsiteX2" fmla="*/ 5765800 w 5772150"/>
              <a:gd name="connsiteY2" fmla="*/ 1358900 h 1358900"/>
              <a:gd name="connsiteX3" fmla="*/ 1381125 w 5772150"/>
              <a:gd name="connsiteY3" fmla="*/ 1193800 h 1358900"/>
              <a:gd name="connsiteX4" fmla="*/ 1152525 w 5772150"/>
              <a:gd name="connsiteY4" fmla="*/ 1171575 h 1358900"/>
              <a:gd name="connsiteX5" fmla="*/ 854075 w 5772150"/>
              <a:gd name="connsiteY5" fmla="*/ 1095375 h 1358900"/>
              <a:gd name="connsiteX6" fmla="*/ 711200 w 5772150"/>
              <a:gd name="connsiteY6" fmla="*/ 965200 h 1358900"/>
              <a:gd name="connsiteX7" fmla="*/ 469900 w 5772150"/>
              <a:gd name="connsiteY7" fmla="*/ 615950 h 1358900"/>
              <a:gd name="connsiteX8" fmla="*/ 0 w 5772150"/>
              <a:gd name="connsiteY8" fmla="*/ 0 h 1358900"/>
              <a:gd name="connsiteX0" fmla="*/ 0 w 5772150"/>
              <a:gd name="connsiteY0" fmla="*/ 0 h 1358900"/>
              <a:gd name="connsiteX1" fmla="*/ 5772150 w 5772150"/>
              <a:gd name="connsiteY1" fmla="*/ 0 h 1358900"/>
              <a:gd name="connsiteX2" fmla="*/ 5765800 w 5772150"/>
              <a:gd name="connsiteY2" fmla="*/ 1358900 h 1358900"/>
              <a:gd name="connsiteX3" fmla="*/ 1381125 w 5772150"/>
              <a:gd name="connsiteY3" fmla="*/ 1193800 h 1358900"/>
              <a:gd name="connsiteX4" fmla="*/ 1152525 w 5772150"/>
              <a:gd name="connsiteY4" fmla="*/ 1165225 h 1358900"/>
              <a:gd name="connsiteX5" fmla="*/ 854075 w 5772150"/>
              <a:gd name="connsiteY5" fmla="*/ 1095375 h 1358900"/>
              <a:gd name="connsiteX6" fmla="*/ 711200 w 5772150"/>
              <a:gd name="connsiteY6" fmla="*/ 965200 h 1358900"/>
              <a:gd name="connsiteX7" fmla="*/ 469900 w 5772150"/>
              <a:gd name="connsiteY7" fmla="*/ 615950 h 1358900"/>
              <a:gd name="connsiteX8" fmla="*/ 0 w 5772150"/>
              <a:gd name="connsiteY8" fmla="*/ 0 h 1358900"/>
              <a:gd name="connsiteX0" fmla="*/ 0 w 5772150"/>
              <a:gd name="connsiteY0" fmla="*/ 0 h 1358900"/>
              <a:gd name="connsiteX1" fmla="*/ 5772150 w 5772150"/>
              <a:gd name="connsiteY1" fmla="*/ 0 h 1358900"/>
              <a:gd name="connsiteX2" fmla="*/ 5765800 w 5772150"/>
              <a:gd name="connsiteY2" fmla="*/ 1358900 h 1358900"/>
              <a:gd name="connsiteX3" fmla="*/ 1381125 w 5772150"/>
              <a:gd name="connsiteY3" fmla="*/ 1187450 h 1358900"/>
              <a:gd name="connsiteX4" fmla="*/ 1152525 w 5772150"/>
              <a:gd name="connsiteY4" fmla="*/ 1165225 h 1358900"/>
              <a:gd name="connsiteX5" fmla="*/ 854075 w 5772150"/>
              <a:gd name="connsiteY5" fmla="*/ 1095375 h 1358900"/>
              <a:gd name="connsiteX6" fmla="*/ 711200 w 5772150"/>
              <a:gd name="connsiteY6" fmla="*/ 965200 h 1358900"/>
              <a:gd name="connsiteX7" fmla="*/ 469900 w 5772150"/>
              <a:gd name="connsiteY7" fmla="*/ 615950 h 1358900"/>
              <a:gd name="connsiteX8" fmla="*/ 0 w 5772150"/>
              <a:gd name="connsiteY8" fmla="*/ 0 h 1358900"/>
              <a:gd name="connsiteX0" fmla="*/ 0 w 5772150"/>
              <a:gd name="connsiteY0" fmla="*/ 0 h 1358900"/>
              <a:gd name="connsiteX1" fmla="*/ 5772150 w 5772150"/>
              <a:gd name="connsiteY1" fmla="*/ 0 h 1358900"/>
              <a:gd name="connsiteX2" fmla="*/ 5765800 w 5772150"/>
              <a:gd name="connsiteY2" fmla="*/ 1358900 h 1358900"/>
              <a:gd name="connsiteX3" fmla="*/ 1381125 w 5772150"/>
              <a:gd name="connsiteY3" fmla="*/ 1187450 h 1358900"/>
              <a:gd name="connsiteX4" fmla="*/ 1152525 w 5772150"/>
              <a:gd name="connsiteY4" fmla="*/ 1165225 h 1358900"/>
              <a:gd name="connsiteX5" fmla="*/ 854075 w 5772150"/>
              <a:gd name="connsiteY5" fmla="*/ 1095375 h 1358900"/>
              <a:gd name="connsiteX6" fmla="*/ 708025 w 5772150"/>
              <a:gd name="connsiteY6" fmla="*/ 955675 h 1358900"/>
              <a:gd name="connsiteX7" fmla="*/ 469900 w 5772150"/>
              <a:gd name="connsiteY7" fmla="*/ 615950 h 1358900"/>
              <a:gd name="connsiteX8" fmla="*/ 0 w 5772150"/>
              <a:gd name="connsiteY8" fmla="*/ 0 h 1358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772150" h="1358900">
                <a:moveTo>
                  <a:pt x="0" y="0"/>
                </a:moveTo>
                <a:lnTo>
                  <a:pt x="5772150" y="0"/>
                </a:lnTo>
                <a:cubicBezTo>
                  <a:pt x="5770033" y="452967"/>
                  <a:pt x="5767917" y="905933"/>
                  <a:pt x="5765800" y="1358900"/>
                </a:cubicBezTo>
                <a:lnTo>
                  <a:pt x="1381125" y="1187450"/>
                </a:lnTo>
                <a:lnTo>
                  <a:pt x="1152525" y="1165225"/>
                </a:lnTo>
                <a:lnTo>
                  <a:pt x="854075" y="1095375"/>
                </a:lnTo>
                <a:lnTo>
                  <a:pt x="708025" y="955675"/>
                </a:lnTo>
                <a:lnTo>
                  <a:pt x="469900" y="61595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  <a:alpha val="50000"/>
            </a:schemeClr>
          </a:solidFill>
          <a:ln>
            <a:solidFill>
              <a:schemeClr val="bg1">
                <a:lumMod val="75000"/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163"/>
            <a:ext cx="9144000" cy="831411"/>
          </a:xfrm>
        </p:spPr>
        <p:txBody>
          <a:bodyPr anchor="ctr" anchorCtr="0"/>
          <a:lstStyle/>
          <a:p>
            <a:pPr algn="ctr"/>
            <a:r>
              <a:rPr lang="en-ZA" sz="3200" cap="none" dirty="0">
                <a:solidFill>
                  <a:schemeClr val="accent3">
                    <a:lumMod val="75000"/>
                  </a:schemeClr>
                </a:solidFill>
              </a:rPr>
              <a:t>Water Balance (June 2015)</a:t>
            </a:r>
          </a:p>
        </p:txBody>
      </p:sp>
      <p:sp>
        <p:nvSpPr>
          <p:cNvPr id="24" name="Up Arrow 23"/>
          <p:cNvSpPr/>
          <p:nvPr/>
        </p:nvSpPr>
        <p:spPr>
          <a:xfrm>
            <a:off x="4195708" y="5544306"/>
            <a:ext cx="388938" cy="59221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/>
          </a:p>
        </p:txBody>
      </p:sp>
      <p:sp>
        <p:nvSpPr>
          <p:cNvPr id="25" name="TextBox 24"/>
          <p:cNvSpPr txBox="1"/>
          <p:nvPr/>
        </p:nvSpPr>
        <p:spPr bwMode="auto">
          <a:xfrm>
            <a:off x="4870439" y="5936753"/>
            <a:ext cx="3529012" cy="338138"/>
          </a:xfrm>
          <a:prstGeom prst="rect">
            <a:avLst/>
          </a:prstGeom>
          <a:solidFill>
            <a:schemeClr val="bg1">
              <a:lumMod val="95000"/>
              <a:alpha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First transfer from </a:t>
            </a:r>
            <a:r>
              <a:rPr lang="en-US" sz="1600" dirty="0" err="1">
                <a:solidFill>
                  <a:schemeClr val="tx1"/>
                </a:solidFill>
              </a:rPr>
              <a:t>LHWP</a:t>
            </a:r>
            <a:r>
              <a:rPr lang="en-US" sz="1600" dirty="0">
                <a:solidFill>
                  <a:schemeClr val="tx1"/>
                </a:solidFill>
              </a:rPr>
              <a:t> Phase II </a:t>
            </a:r>
            <a:endParaRPr lang="en-ZA" sz="1600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>
            <a:stCxn id="25" idx="1"/>
          </p:cNvCxnSpPr>
          <p:nvPr/>
        </p:nvCxnSpPr>
        <p:spPr bwMode="auto">
          <a:xfrm flipH="1" flipV="1">
            <a:off x="4390177" y="5840415"/>
            <a:ext cx="480262" cy="265407"/>
          </a:xfrm>
          <a:prstGeom prst="straightConnector1">
            <a:avLst/>
          </a:prstGeom>
          <a:ln w="9525">
            <a:solidFill>
              <a:schemeClr val="tx1">
                <a:alpha val="65000"/>
              </a:schemeClr>
            </a:solidFill>
            <a:prstDash val="sysDot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311765" y="1670050"/>
            <a:ext cx="1289659" cy="3862388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dirty="0" smtClean="0"/>
              <a:t>  </a:t>
            </a:r>
            <a:endParaRPr lang="en-ZA" dirty="0"/>
          </a:p>
        </p:txBody>
      </p:sp>
      <p:sp>
        <p:nvSpPr>
          <p:cNvPr id="42" name="Rectangle 41"/>
          <p:cNvSpPr/>
          <p:nvPr/>
        </p:nvSpPr>
        <p:spPr bwMode="auto">
          <a:xfrm>
            <a:off x="1566863" y="4505325"/>
            <a:ext cx="947737" cy="574675"/>
          </a:xfrm>
          <a:prstGeom prst="rect">
            <a:avLst/>
          </a:prstGeom>
          <a:solidFill>
            <a:schemeClr val="bg2">
              <a:alpha val="66000"/>
            </a:schemeClr>
          </a:solidFill>
          <a:ln w="6350">
            <a:solidFill>
              <a:schemeClr val="tx1"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ZA" sz="1400" dirty="0" smtClean="0">
                <a:solidFill>
                  <a:sysClr val="windowText" lastClr="000000"/>
                </a:solidFill>
              </a:rPr>
              <a:t>System </a:t>
            </a:r>
          </a:p>
          <a:p>
            <a:pPr algn="ctr">
              <a:defRPr/>
            </a:pPr>
            <a:r>
              <a:rPr lang="en-ZA" sz="1400" dirty="0" smtClean="0">
                <a:solidFill>
                  <a:sysClr val="windowText" lastClr="000000"/>
                </a:solidFill>
              </a:rPr>
              <a:t>Yield</a:t>
            </a:r>
            <a:endParaRPr lang="en-ZA" sz="1400" dirty="0">
              <a:solidFill>
                <a:sysClr val="windowText" lastClr="000000"/>
              </a:solidFill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3871759" y="3983831"/>
            <a:ext cx="4759602" cy="1411288"/>
          </a:xfrm>
          <a:custGeom>
            <a:avLst/>
            <a:gdLst>
              <a:gd name="connsiteX0" fmla="*/ 0 w 5715788"/>
              <a:gd name="connsiteY0" fmla="*/ 0 h 1823237"/>
              <a:gd name="connsiteX1" fmla="*/ 778092 w 5715788"/>
              <a:gd name="connsiteY1" fmla="*/ 1016631 h 1823237"/>
              <a:gd name="connsiteX2" fmla="*/ 959836 w 5715788"/>
              <a:gd name="connsiteY2" fmla="*/ 1272209 h 1823237"/>
              <a:gd name="connsiteX3" fmla="*/ 1141580 w 5715788"/>
              <a:gd name="connsiteY3" fmla="*/ 1510748 h 1823237"/>
              <a:gd name="connsiteX4" fmla="*/ 1351722 w 5715788"/>
              <a:gd name="connsiteY4" fmla="*/ 1607299 h 1823237"/>
              <a:gd name="connsiteX5" fmla="*/ 2112775 w 5715788"/>
              <a:gd name="connsiteY5" fmla="*/ 1692492 h 1823237"/>
              <a:gd name="connsiteX6" fmla="*/ 5401207 w 5715788"/>
              <a:gd name="connsiteY6" fmla="*/ 1811761 h 1823237"/>
              <a:gd name="connsiteX7" fmla="*/ 5395528 w 5715788"/>
              <a:gd name="connsiteY7" fmla="*/ 1811761 h 1823237"/>
              <a:gd name="connsiteX0" fmla="*/ 0 w 6021369"/>
              <a:gd name="connsiteY0" fmla="*/ 0 h 1843419"/>
              <a:gd name="connsiteX1" fmla="*/ 778092 w 6021369"/>
              <a:gd name="connsiteY1" fmla="*/ 1016631 h 1843419"/>
              <a:gd name="connsiteX2" fmla="*/ 959836 w 6021369"/>
              <a:gd name="connsiteY2" fmla="*/ 1272209 h 1843419"/>
              <a:gd name="connsiteX3" fmla="*/ 1141580 w 6021369"/>
              <a:gd name="connsiteY3" fmla="*/ 1510748 h 1843419"/>
              <a:gd name="connsiteX4" fmla="*/ 1351722 w 6021369"/>
              <a:gd name="connsiteY4" fmla="*/ 1607299 h 1843419"/>
              <a:gd name="connsiteX5" fmla="*/ 2112775 w 6021369"/>
              <a:gd name="connsiteY5" fmla="*/ 1692492 h 1843419"/>
              <a:gd name="connsiteX6" fmla="*/ 5401207 w 6021369"/>
              <a:gd name="connsiteY6" fmla="*/ 1811761 h 1843419"/>
              <a:gd name="connsiteX7" fmla="*/ 5883966 w 6021369"/>
              <a:gd name="connsiteY7" fmla="*/ 1840159 h 1843419"/>
              <a:gd name="connsiteX0" fmla="*/ 0 w 6255551"/>
              <a:gd name="connsiteY0" fmla="*/ 0 h 1859250"/>
              <a:gd name="connsiteX1" fmla="*/ 778092 w 6255551"/>
              <a:gd name="connsiteY1" fmla="*/ 1016631 h 1859250"/>
              <a:gd name="connsiteX2" fmla="*/ 959836 w 6255551"/>
              <a:gd name="connsiteY2" fmla="*/ 1272209 h 1859250"/>
              <a:gd name="connsiteX3" fmla="*/ 1141580 w 6255551"/>
              <a:gd name="connsiteY3" fmla="*/ 1510748 h 1859250"/>
              <a:gd name="connsiteX4" fmla="*/ 1351722 w 6255551"/>
              <a:gd name="connsiteY4" fmla="*/ 1607299 h 1859250"/>
              <a:gd name="connsiteX5" fmla="*/ 2112775 w 6255551"/>
              <a:gd name="connsiteY5" fmla="*/ 1692492 h 1859250"/>
              <a:gd name="connsiteX6" fmla="*/ 5401207 w 6255551"/>
              <a:gd name="connsiteY6" fmla="*/ 1811761 h 1859250"/>
              <a:gd name="connsiteX7" fmla="*/ 6162261 w 6255551"/>
              <a:gd name="connsiteY7" fmla="*/ 1857197 h 1859250"/>
              <a:gd name="connsiteX0" fmla="*/ 0 w 6181018"/>
              <a:gd name="connsiteY0" fmla="*/ 0 h 1859250"/>
              <a:gd name="connsiteX1" fmla="*/ 778092 w 6181018"/>
              <a:gd name="connsiteY1" fmla="*/ 1016631 h 1859250"/>
              <a:gd name="connsiteX2" fmla="*/ 959836 w 6181018"/>
              <a:gd name="connsiteY2" fmla="*/ 1272209 h 1859250"/>
              <a:gd name="connsiteX3" fmla="*/ 1141580 w 6181018"/>
              <a:gd name="connsiteY3" fmla="*/ 1510748 h 1859250"/>
              <a:gd name="connsiteX4" fmla="*/ 1351722 w 6181018"/>
              <a:gd name="connsiteY4" fmla="*/ 1607299 h 1859250"/>
              <a:gd name="connsiteX5" fmla="*/ 2112775 w 6181018"/>
              <a:gd name="connsiteY5" fmla="*/ 1692492 h 1859250"/>
              <a:gd name="connsiteX6" fmla="*/ 5401207 w 6181018"/>
              <a:gd name="connsiteY6" fmla="*/ 1811761 h 1859250"/>
              <a:gd name="connsiteX7" fmla="*/ 6077068 w 6181018"/>
              <a:gd name="connsiteY7" fmla="*/ 1857197 h 1859250"/>
              <a:gd name="connsiteX0" fmla="*/ 0 w 6161503"/>
              <a:gd name="connsiteY0" fmla="*/ 0 h 1848574"/>
              <a:gd name="connsiteX1" fmla="*/ 778092 w 6161503"/>
              <a:gd name="connsiteY1" fmla="*/ 1016631 h 1848574"/>
              <a:gd name="connsiteX2" fmla="*/ 959836 w 6161503"/>
              <a:gd name="connsiteY2" fmla="*/ 1272209 h 1848574"/>
              <a:gd name="connsiteX3" fmla="*/ 1141580 w 6161503"/>
              <a:gd name="connsiteY3" fmla="*/ 1510748 h 1848574"/>
              <a:gd name="connsiteX4" fmla="*/ 1351722 w 6161503"/>
              <a:gd name="connsiteY4" fmla="*/ 1607299 h 1848574"/>
              <a:gd name="connsiteX5" fmla="*/ 2112775 w 6161503"/>
              <a:gd name="connsiteY5" fmla="*/ 1692492 h 1848574"/>
              <a:gd name="connsiteX6" fmla="*/ 5401207 w 6161503"/>
              <a:gd name="connsiteY6" fmla="*/ 1811761 h 1848574"/>
              <a:gd name="connsiteX7" fmla="*/ 6054350 w 6161503"/>
              <a:gd name="connsiteY7" fmla="*/ 1845838 h 1848574"/>
              <a:gd name="connsiteX0" fmla="*/ 0 w 6077068"/>
              <a:gd name="connsiteY0" fmla="*/ 0 h 1840159"/>
              <a:gd name="connsiteX1" fmla="*/ 778092 w 6077068"/>
              <a:gd name="connsiteY1" fmla="*/ 1016631 h 1840159"/>
              <a:gd name="connsiteX2" fmla="*/ 959836 w 6077068"/>
              <a:gd name="connsiteY2" fmla="*/ 1272209 h 1840159"/>
              <a:gd name="connsiteX3" fmla="*/ 1141580 w 6077068"/>
              <a:gd name="connsiteY3" fmla="*/ 1510748 h 1840159"/>
              <a:gd name="connsiteX4" fmla="*/ 1351722 w 6077068"/>
              <a:gd name="connsiteY4" fmla="*/ 1607299 h 1840159"/>
              <a:gd name="connsiteX5" fmla="*/ 2112775 w 6077068"/>
              <a:gd name="connsiteY5" fmla="*/ 1692492 h 1840159"/>
              <a:gd name="connsiteX6" fmla="*/ 5401207 w 6077068"/>
              <a:gd name="connsiteY6" fmla="*/ 1811761 h 1840159"/>
              <a:gd name="connsiteX7" fmla="*/ 6077068 w 6077068"/>
              <a:gd name="connsiteY7" fmla="*/ 1840159 h 1840159"/>
              <a:gd name="connsiteX0" fmla="*/ 0 w 6095951"/>
              <a:gd name="connsiteY0" fmla="*/ 0 h 1840159"/>
              <a:gd name="connsiteX1" fmla="*/ 778092 w 6095951"/>
              <a:gd name="connsiteY1" fmla="*/ 1016631 h 1840159"/>
              <a:gd name="connsiteX2" fmla="*/ 959836 w 6095951"/>
              <a:gd name="connsiteY2" fmla="*/ 1272209 h 1840159"/>
              <a:gd name="connsiteX3" fmla="*/ 1141580 w 6095951"/>
              <a:gd name="connsiteY3" fmla="*/ 1510748 h 1840159"/>
              <a:gd name="connsiteX4" fmla="*/ 1351722 w 6095951"/>
              <a:gd name="connsiteY4" fmla="*/ 1607299 h 1840159"/>
              <a:gd name="connsiteX5" fmla="*/ 2112775 w 6095951"/>
              <a:gd name="connsiteY5" fmla="*/ 1692492 h 1840159"/>
              <a:gd name="connsiteX6" fmla="*/ 5401207 w 6095951"/>
              <a:gd name="connsiteY6" fmla="*/ 1811761 h 1840159"/>
              <a:gd name="connsiteX7" fmla="*/ 6095951 w 6095951"/>
              <a:gd name="connsiteY7" fmla="*/ 1840159 h 1840159"/>
              <a:gd name="connsiteX0" fmla="*/ 0 w 5765493"/>
              <a:gd name="connsiteY0" fmla="*/ 0 h 1411534"/>
              <a:gd name="connsiteX1" fmla="*/ 447634 w 5765493"/>
              <a:gd name="connsiteY1" fmla="*/ 588006 h 1411534"/>
              <a:gd name="connsiteX2" fmla="*/ 629378 w 5765493"/>
              <a:gd name="connsiteY2" fmla="*/ 843584 h 1411534"/>
              <a:gd name="connsiteX3" fmla="*/ 811122 w 5765493"/>
              <a:gd name="connsiteY3" fmla="*/ 1082123 h 1411534"/>
              <a:gd name="connsiteX4" fmla="*/ 1021264 w 5765493"/>
              <a:gd name="connsiteY4" fmla="*/ 1178674 h 1411534"/>
              <a:gd name="connsiteX5" fmla="*/ 1782317 w 5765493"/>
              <a:gd name="connsiteY5" fmla="*/ 1263867 h 1411534"/>
              <a:gd name="connsiteX6" fmla="*/ 5070749 w 5765493"/>
              <a:gd name="connsiteY6" fmla="*/ 1383136 h 1411534"/>
              <a:gd name="connsiteX7" fmla="*/ 5765493 w 5765493"/>
              <a:gd name="connsiteY7" fmla="*/ 1411534 h 141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765493" h="1411534">
                <a:moveTo>
                  <a:pt x="0" y="0"/>
                </a:moveTo>
                <a:lnTo>
                  <a:pt x="447634" y="588006"/>
                </a:lnTo>
                <a:cubicBezTo>
                  <a:pt x="552530" y="728603"/>
                  <a:pt x="568797" y="761231"/>
                  <a:pt x="629378" y="843584"/>
                </a:cubicBezTo>
                <a:cubicBezTo>
                  <a:pt x="689959" y="925937"/>
                  <a:pt x="745808" y="1026275"/>
                  <a:pt x="811122" y="1082123"/>
                </a:cubicBezTo>
                <a:cubicBezTo>
                  <a:pt x="876436" y="1137971"/>
                  <a:pt x="859398" y="1148383"/>
                  <a:pt x="1021264" y="1178674"/>
                </a:cubicBezTo>
                <a:cubicBezTo>
                  <a:pt x="1183130" y="1208965"/>
                  <a:pt x="1107403" y="1229790"/>
                  <a:pt x="1782317" y="1263867"/>
                </a:cubicBezTo>
                <a:cubicBezTo>
                  <a:pt x="2457231" y="1297944"/>
                  <a:pt x="4406886" y="1358525"/>
                  <a:pt x="5070749" y="1383136"/>
                </a:cubicBezTo>
                <a:lnTo>
                  <a:pt x="5765493" y="1411534"/>
                </a:lnTo>
              </a:path>
            </a:pathLst>
          </a:custGeom>
          <a:noFill/>
          <a:ln w="508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5840412" y="4403725"/>
            <a:ext cx="2312988" cy="577850"/>
          </a:xfrm>
          <a:prstGeom prst="rect">
            <a:avLst/>
          </a:prstGeom>
          <a:solidFill>
            <a:schemeClr val="bg2">
              <a:alpha val="66000"/>
            </a:schemeClr>
          </a:solidFill>
          <a:ln w="6350">
            <a:solidFill>
              <a:schemeClr val="tx1"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ZA" sz="1400" dirty="0">
                <a:solidFill>
                  <a:sysClr val="windowText" lastClr="000000"/>
                </a:solidFill>
              </a:rPr>
              <a:t>Yield increases due to desalination of mine water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5530850" y="4038600"/>
            <a:ext cx="0" cy="121602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3" idx="1"/>
          </p:cNvCxnSpPr>
          <p:nvPr/>
        </p:nvCxnSpPr>
        <p:spPr>
          <a:xfrm flipH="1">
            <a:off x="5530850" y="4692650"/>
            <a:ext cx="309562" cy="100012"/>
          </a:xfrm>
          <a:prstGeom prst="straightConnector1">
            <a:avLst/>
          </a:prstGeom>
          <a:ln w="9525">
            <a:solidFill>
              <a:schemeClr val="tx1">
                <a:alpha val="65000"/>
              </a:schemeClr>
            </a:solidFill>
            <a:prstDash val="sysDot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662291" y="2892425"/>
            <a:ext cx="3953207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2600144" y="3611718"/>
            <a:ext cx="1274456" cy="376878"/>
          </a:xfrm>
          <a:custGeom>
            <a:avLst/>
            <a:gdLst>
              <a:gd name="connsiteX0" fmla="*/ 0 w 1574800"/>
              <a:gd name="connsiteY0" fmla="*/ 241300 h 266700"/>
              <a:gd name="connsiteX1" fmla="*/ 0 w 1574800"/>
              <a:gd name="connsiteY1" fmla="*/ 12700 h 266700"/>
              <a:gd name="connsiteX2" fmla="*/ 1104900 w 1574800"/>
              <a:gd name="connsiteY2" fmla="*/ 0 h 266700"/>
              <a:gd name="connsiteX3" fmla="*/ 1574800 w 1574800"/>
              <a:gd name="connsiteY3" fmla="*/ 266700 h 266700"/>
              <a:gd name="connsiteX4" fmla="*/ 0 w 1574800"/>
              <a:gd name="connsiteY4" fmla="*/ 241300 h 266700"/>
              <a:gd name="connsiteX0" fmla="*/ 0 w 1574800"/>
              <a:gd name="connsiteY0" fmla="*/ 228600 h 254000"/>
              <a:gd name="connsiteX1" fmla="*/ 0 w 1574800"/>
              <a:gd name="connsiteY1" fmla="*/ 0 h 254000"/>
              <a:gd name="connsiteX2" fmla="*/ 1181000 w 1574800"/>
              <a:gd name="connsiteY2" fmla="*/ 101209 h 254000"/>
              <a:gd name="connsiteX3" fmla="*/ 1574800 w 1574800"/>
              <a:gd name="connsiteY3" fmla="*/ 254000 h 254000"/>
              <a:gd name="connsiteX4" fmla="*/ 0 w 1574800"/>
              <a:gd name="connsiteY4" fmla="*/ 228600 h 254000"/>
              <a:gd name="connsiteX0" fmla="*/ 0 w 1574800"/>
              <a:gd name="connsiteY0" fmla="*/ 307460 h 332860"/>
              <a:gd name="connsiteX1" fmla="*/ 25367 w 1574800"/>
              <a:gd name="connsiteY1" fmla="*/ 0 h 332860"/>
              <a:gd name="connsiteX2" fmla="*/ 1181000 w 1574800"/>
              <a:gd name="connsiteY2" fmla="*/ 180069 h 332860"/>
              <a:gd name="connsiteX3" fmla="*/ 1574800 w 1574800"/>
              <a:gd name="connsiteY3" fmla="*/ 332860 h 332860"/>
              <a:gd name="connsiteX4" fmla="*/ 0 w 1574800"/>
              <a:gd name="connsiteY4" fmla="*/ 307460 h 332860"/>
              <a:gd name="connsiteX0" fmla="*/ 0 w 1574800"/>
              <a:gd name="connsiteY0" fmla="*/ 307460 h 332860"/>
              <a:gd name="connsiteX1" fmla="*/ 25367 w 1574800"/>
              <a:gd name="connsiteY1" fmla="*/ 0 h 332860"/>
              <a:gd name="connsiteX2" fmla="*/ 1054167 w 1574800"/>
              <a:gd name="connsiteY2" fmla="*/ 188831 h 332860"/>
              <a:gd name="connsiteX3" fmla="*/ 1574800 w 1574800"/>
              <a:gd name="connsiteY3" fmla="*/ 332860 h 332860"/>
              <a:gd name="connsiteX4" fmla="*/ 0 w 1574800"/>
              <a:gd name="connsiteY4" fmla="*/ 307460 h 332860"/>
              <a:gd name="connsiteX0" fmla="*/ 0 w 1574800"/>
              <a:gd name="connsiteY0" fmla="*/ 307460 h 332860"/>
              <a:gd name="connsiteX1" fmla="*/ 25367 w 1574800"/>
              <a:gd name="connsiteY1" fmla="*/ 0 h 332860"/>
              <a:gd name="connsiteX2" fmla="*/ 1142950 w 1574800"/>
              <a:gd name="connsiteY2" fmla="*/ 136258 h 332860"/>
              <a:gd name="connsiteX3" fmla="*/ 1574800 w 1574800"/>
              <a:gd name="connsiteY3" fmla="*/ 332860 h 332860"/>
              <a:gd name="connsiteX4" fmla="*/ 0 w 1574800"/>
              <a:gd name="connsiteY4" fmla="*/ 307460 h 332860"/>
              <a:gd name="connsiteX0" fmla="*/ 0 w 1574800"/>
              <a:gd name="connsiteY0" fmla="*/ 324984 h 350384"/>
              <a:gd name="connsiteX1" fmla="*/ 114150 w 1574800"/>
              <a:gd name="connsiteY1" fmla="*/ 0 h 350384"/>
              <a:gd name="connsiteX2" fmla="*/ 1142950 w 1574800"/>
              <a:gd name="connsiteY2" fmla="*/ 153782 h 350384"/>
              <a:gd name="connsiteX3" fmla="*/ 1574800 w 1574800"/>
              <a:gd name="connsiteY3" fmla="*/ 350384 h 350384"/>
              <a:gd name="connsiteX4" fmla="*/ 0 w 1574800"/>
              <a:gd name="connsiteY4" fmla="*/ 324984 h 350384"/>
              <a:gd name="connsiteX0" fmla="*/ 0 w 1574800"/>
              <a:gd name="connsiteY0" fmla="*/ 324984 h 350384"/>
              <a:gd name="connsiteX1" fmla="*/ 114150 w 1574800"/>
              <a:gd name="connsiteY1" fmla="*/ 0 h 350384"/>
              <a:gd name="connsiteX2" fmla="*/ 636237 w 1574800"/>
              <a:gd name="connsiteY2" fmla="*/ 78755 h 350384"/>
              <a:gd name="connsiteX3" fmla="*/ 1142950 w 1574800"/>
              <a:gd name="connsiteY3" fmla="*/ 153782 h 350384"/>
              <a:gd name="connsiteX4" fmla="*/ 1574800 w 1574800"/>
              <a:gd name="connsiteY4" fmla="*/ 350384 h 350384"/>
              <a:gd name="connsiteX5" fmla="*/ 0 w 1574800"/>
              <a:gd name="connsiteY5" fmla="*/ 324984 h 350384"/>
              <a:gd name="connsiteX0" fmla="*/ 0 w 1574800"/>
              <a:gd name="connsiteY0" fmla="*/ 324984 h 350384"/>
              <a:gd name="connsiteX1" fmla="*/ 114150 w 1574800"/>
              <a:gd name="connsiteY1" fmla="*/ 0 h 350384"/>
              <a:gd name="connsiteX2" fmla="*/ 636237 w 1574800"/>
              <a:gd name="connsiteY2" fmla="*/ 78755 h 350384"/>
              <a:gd name="connsiteX3" fmla="*/ 902586 w 1574800"/>
              <a:gd name="connsiteY3" fmla="*/ 122566 h 350384"/>
              <a:gd name="connsiteX4" fmla="*/ 1142950 w 1574800"/>
              <a:gd name="connsiteY4" fmla="*/ 153782 h 350384"/>
              <a:gd name="connsiteX5" fmla="*/ 1574800 w 1574800"/>
              <a:gd name="connsiteY5" fmla="*/ 350384 h 350384"/>
              <a:gd name="connsiteX6" fmla="*/ 0 w 1574800"/>
              <a:gd name="connsiteY6" fmla="*/ 324984 h 350384"/>
              <a:gd name="connsiteX0" fmla="*/ 0 w 1574800"/>
              <a:gd name="connsiteY0" fmla="*/ 324984 h 350384"/>
              <a:gd name="connsiteX1" fmla="*/ 114150 w 1574800"/>
              <a:gd name="connsiteY1" fmla="*/ 0 h 350384"/>
              <a:gd name="connsiteX2" fmla="*/ 484038 w 1574800"/>
              <a:gd name="connsiteY2" fmla="*/ 26182 h 350384"/>
              <a:gd name="connsiteX3" fmla="*/ 902586 w 1574800"/>
              <a:gd name="connsiteY3" fmla="*/ 122566 h 350384"/>
              <a:gd name="connsiteX4" fmla="*/ 1142950 w 1574800"/>
              <a:gd name="connsiteY4" fmla="*/ 153782 h 350384"/>
              <a:gd name="connsiteX5" fmla="*/ 1574800 w 1574800"/>
              <a:gd name="connsiteY5" fmla="*/ 350384 h 350384"/>
              <a:gd name="connsiteX6" fmla="*/ 0 w 1574800"/>
              <a:gd name="connsiteY6" fmla="*/ 324984 h 350384"/>
              <a:gd name="connsiteX0" fmla="*/ 0 w 1574800"/>
              <a:gd name="connsiteY0" fmla="*/ 324984 h 350384"/>
              <a:gd name="connsiteX1" fmla="*/ 114150 w 1574800"/>
              <a:gd name="connsiteY1" fmla="*/ 0 h 350384"/>
              <a:gd name="connsiteX2" fmla="*/ 484038 w 1574800"/>
              <a:gd name="connsiteY2" fmla="*/ 26182 h 350384"/>
              <a:gd name="connsiteX3" fmla="*/ 902586 w 1574800"/>
              <a:gd name="connsiteY3" fmla="*/ 96280 h 350384"/>
              <a:gd name="connsiteX4" fmla="*/ 1142950 w 1574800"/>
              <a:gd name="connsiteY4" fmla="*/ 153782 h 350384"/>
              <a:gd name="connsiteX5" fmla="*/ 1574800 w 1574800"/>
              <a:gd name="connsiteY5" fmla="*/ 350384 h 350384"/>
              <a:gd name="connsiteX6" fmla="*/ 0 w 1574800"/>
              <a:gd name="connsiteY6" fmla="*/ 324984 h 350384"/>
              <a:gd name="connsiteX0" fmla="*/ 0 w 1574800"/>
              <a:gd name="connsiteY0" fmla="*/ 324984 h 350384"/>
              <a:gd name="connsiteX1" fmla="*/ 12683 w 1574800"/>
              <a:gd name="connsiteY1" fmla="*/ 0 h 350384"/>
              <a:gd name="connsiteX2" fmla="*/ 484038 w 1574800"/>
              <a:gd name="connsiteY2" fmla="*/ 26182 h 350384"/>
              <a:gd name="connsiteX3" fmla="*/ 902586 w 1574800"/>
              <a:gd name="connsiteY3" fmla="*/ 96280 h 350384"/>
              <a:gd name="connsiteX4" fmla="*/ 1142950 w 1574800"/>
              <a:gd name="connsiteY4" fmla="*/ 153782 h 350384"/>
              <a:gd name="connsiteX5" fmla="*/ 1574800 w 1574800"/>
              <a:gd name="connsiteY5" fmla="*/ 350384 h 350384"/>
              <a:gd name="connsiteX6" fmla="*/ 0 w 1574800"/>
              <a:gd name="connsiteY6" fmla="*/ 324984 h 350384"/>
              <a:gd name="connsiteX0" fmla="*/ 0 w 1803099"/>
              <a:gd name="connsiteY0" fmla="*/ 324984 h 376671"/>
              <a:gd name="connsiteX1" fmla="*/ 12683 w 1803099"/>
              <a:gd name="connsiteY1" fmla="*/ 0 h 376671"/>
              <a:gd name="connsiteX2" fmla="*/ 484038 w 1803099"/>
              <a:gd name="connsiteY2" fmla="*/ 26182 h 376671"/>
              <a:gd name="connsiteX3" fmla="*/ 902586 w 1803099"/>
              <a:gd name="connsiteY3" fmla="*/ 96280 h 376671"/>
              <a:gd name="connsiteX4" fmla="*/ 1142950 w 1803099"/>
              <a:gd name="connsiteY4" fmla="*/ 153782 h 376671"/>
              <a:gd name="connsiteX5" fmla="*/ 1803099 w 1803099"/>
              <a:gd name="connsiteY5" fmla="*/ 376671 h 376671"/>
              <a:gd name="connsiteX6" fmla="*/ 0 w 1803099"/>
              <a:gd name="connsiteY6" fmla="*/ 324984 h 376671"/>
              <a:gd name="connsiteX0" fmla="*/ 0 w 1688949"/>
              <a:gd name="connsiteY0" fmla="*/ 324984 h 367909"/>
              <a:gd name="connsiteX1" fmla="*/ 12683 w 1688949"/>
              <a:gd name="connsiteY1" fmla="*/ 0 h 367909"/>
              <a:gd name="connsiteX2" fmla="*/ 484038 w 1688949"/>
              <a:gd name="connsiteY2" fmla="*/ 26182 h 367909"/>
              <a:gd name="connsiteX3" fmla="*/ 902586 w 1688949"/>
              <a:gd name="connsiteY3" fmla="*/ 96280 h 367909"/>
              <a:gd name="connsiteX4" fmla="*/ 1142950 w 1688949"/>
              <a:gd name="connsiteY4" fmla="*/ 153782 h 367909"/>
              <a:gd name="connsiteX5" fmla="*/ 1688949 w 1688949"/>
              <a:gd name="connsiteY5" fmla="*/ 367909 h 367909"/>
              <a:gd name="connsiteX6" fmla="*/ 0 w 1688949"/>
              <a:gd name="connsiteY6" fmla="*/ 324984 h 367909"/>
              <a:gd name="connsiteX0" fmla="*/ 0 w 1688949"/>
              <a:gd name="connsiteY0" fmla="*/ 324984 h 367909"/>
              <a:gd name="connsiteX1" fmla="*/ 12683 w 1688949"/>
              <a:gd name="connsiteY1" fmla="*/ 0 h 367909"/>
              <a:gd name="connsiteX2" fmla="*/ 484038 w 1688949"/>
              <a:gd name="connsiteY2" fmla="*/ 26182 h 367909"/>
              <a:gd name="connsiteX3" fmla="*/ 902586 w 1688949"/>
              <a:gd name="connsiteY3" fmla="*/ 96280 h 367909"/>
              <a:gd name="connsiteX4" fmla="*/ 1142950 w 1688949"/>
              <a:gd name="connsiteY4" fmla="*/ 153782 h 367909"/>
              <a:gd name="connsiteX5" fmla="*/ 1397234 w 1688949"/>
              <a:gd name="connsiteY5" fmla="*/ 254000 h 367909"/>
              <a:gd name="connsiteX6" fmla="*/ 1688949 w 1688949"/>
              <a:gd name="connsiteY6" fmla="*/ 367909 h 367909"/>
              <a:gd name="connsiteX7" fmla="*/ 0 w 1688949"/>
              <a:gd name="connsiteY7" fmla="*/ 324984 h 367909"/>
              <a:gd name="connsiteX0" fmla="*/ 0 w 1688949"/>
              <a:gd name="connsiteY0" fmla="*/ 324984 h 367909"/>
              <a:gd name="connsiteX1" fmla="*/ 12683 w 1688949"/>
              <a:gd name="connsiteY1" fmla="*/ 0 h 367909"/>
              <a:gd name="connsiteX2" fmla="*/ 484038 w 1688949"/>
              <a:gd name="connsiteY2" fmla="*/ 26182 h 367909"/>
              <a:gd name="connsiteX3" fmla="*/ 902586 w 1688949"/>
              <a:gd name="connsiteY3" fmla="*/ 96280 h 367909"/>
              <a:gd name="connsiteX4" fmla="*/ 1142950 w 1688949"/>
              <a:gd name="connsiteY4" fmla="*/ 153782 h 367909"/>
              <a:gd name="connsiteX5" fmla="*/ 1587483 w 1688949"/>
              <a:gd name="connsiteY5" fmla="*/ 254000 h 367909"/>
              <a:gd name="connsiteX6" fmla="*/ 1688949 w 1688949"/>
              <a:gd name="connsiteY6" fmla="*/ 367909 h 367909"/>
              <a:gd name="connsiteX7" fmla="*/ 0 w 1688949"/>
              <a:gd name="connsiteY7" fmla="*/ 324984 h 367909"/>
              <a:gd name="connsiteX0" fmla="*/ 0 w 1686570"/>
              <a:gd name="connsiteY0" fmla="*/ 343055 h 367909"/>
              <a:gd name="connsiteX1" fmla="*/ 10304 w 1686570"/>
              <a:gd name="connsiteY1" fmla="*/ 0 h 367909"/>
              <a:gd name="connsiteX2" fmla="*/ 481659 w 1686570"/>
              <a:gd name="connsiteY2" fmla="*/ 26182 h 367909"/>
              <a:gd name="connsiteX3" fmla="*/ 900207 w 1686570"/>
              <a:gd name="connsiteY3" fmla="*/ 96280 h 367909"/>
              <a:gd name="connsiteX4" fmla="*/ 1140571 w 1686570"/>
              <a:gd name="connsiteY4" fmla="*/ 153782 h 367909"/>
              <a:gd name="connsiteX5" fmla="*/ 1585104 w 1686570"/>
              <a:gd name="connsiteY5" fmla="*/ 254000 h 367909"/>
              <a:gd name="connsiteX6" fmla="*/ 1686570 w 1686570"/>
              <a:gd name="connsiteY6" fmla="*/ 367909 h 367909"/>
              <a:gd name="connsiteX7" fmla="*/ 0 w 1686570"/>
              <a:gd name="connsiteY7" fmla="*/ 343055 h 367909"/>
              <a:gd name="connsiteX0" fmla="*/ 0 w 1669923"/>
              <a:gd name="connsiteY0" fmla="*/ 343055 h 343265"/>
              <a:gd name="connsiteX1" fmla="*/ 10304 w 1669923"/>
              <a:gd name="connsiteY1" fmla="*/ 0 h 343265"/>
              <a:gd name="connsiteX2" fmla="*/ 481659 w 1669923"/>
              <a:gd name="connsiteY2" fmla="*/ 26182 h 343265"/>
              <a:gd name="connsiteX3" fmla="*/ 900207 w 1669923"/>
              <a:gd name="connsiteY3" fmla="*/ 96280 h 343265"/>
              <a:gd name="connsiteX4" fmla="*/ 1140571 w 1669923"/>
              <a:gd name="connsiteY4" fmla="*/ 153782 h 343265"/>
              <a:gd name="connsiteX5" fmla="*/ 1585104 w 1669923"/>
              <a:gd name="connsiteY5" fmla="*/ 254000 h 343265"/>
              <a:gd name="connsiteX6" fmla="*/ 1669923 w 1669923"/>
              <a:gd name="connsiteY6" fmla="*/ 343265 h 343265"/>
              <a:gd name="connsiteX7" fmla="*/ 0 w 1669923"/>
              <a:gd name="connsiteY7" fmla="*/ 343055 h 343265"/>
              <a:gd name="connsiteX0" fmla="*/ 3964 w 1673887"/>
              <a:gd name="connsiteY0" fmla="*/ 339769 h 339979"/>
              <a:gd name="connsiteX1" fmla="*/ 0 w 1673887"/>
              <a:gd name="connsiteY1" fmla="*/ 0 h 339979"/>
              <a:gd name="connsiteX2" fmla="*/ 485623 w 1673887"/>
              <a:gd name="connsiteY2" fmla="*/ 22896 h 339979"/>
              <a:gd name="connsiteX3" fmla="*/ 904171 w 1673887"/>
              <a:gd name="connsiteY3" fmla="*/ 92994 h 339979"/>
              <a:gd name="connsiteX4" fmla="*/ 1144535 w 1673887"/>
              <a:gd name="connsiteY4" fmla="*/ 150496 h 339979"/>
              <a:gd name="connsiteX5" fmla="*/ 1589068 w 1673887"/>
              <a:gd name="connsiteY5" fmla="*/ 250714 h 339979"/>
              <a:gd name="connsiteX6" fmla="*/ 1673887 w 1673887"/>
              <a:gd name="connsiteY6" fmla="*/ 339979 h 339979"/>
              <a:gd name="connsiteX7" fmla="*/ 3964 w 1673887"/>
              <a:gd name="connsiteY7" fmla="*/ 339769 h 339979"/>
              <a:gd name="connsiteX0" fmla="*/ 3964 w 1673887"/>
              <a:gd name="connsiteY0" fmla="*/ 339769 h 339979"/>
              <a:gd name="connsiteX1" fmla="*/ 0 w 1673887"/>
              <a:gd name="connsiteY1" fmla="*/ 0 h 339979"/>
              <a:gd name="connsiteX2" fmla="*/ 257325 w 1673887"/>
              <a:gd name="connsiteY2" fmla="*/ 10848 h 339979"/>
              <a:gd name="connsiteX3" fmla="*/ 485623 w 1673887"/>
              <a:gd name="connsiteY3" fmla="*/ 22896 h 339979"/>
              <a:gd name="connsiteX4" fmla="*/ 904171 w 1673887"/>
              <a:gd name="connsiteY4" fmla="*/ 92994 h 339979"/>
              <a:gd name="connsiteX5" fmla="*/ 1144535 w 1673887"/>
              <a:gd name="connsiteY5" fmla="*/ 150496 h 339979"/>
              <a:gd name="connsiteX6" fmla="*/ 1589068 w 1673887"/>
              <a:gd name="connsiteY6" fmla="*/ 250714 h 339979"/>
              <a:gd name="connsiteX7" fmla="*/ 1673887 w 1673887"/>
              <a:gd name="connsiteY7" fmla="*/ 339979 h 339979"/>
              <a:gd name="connsiteX8" fmla="*/ 3964 w 1673887"/>
              <a:gd name="connsiteY8" fmla="*/ 339769 h 339979"/>
              <a:gd name="connsiteX0" fmla="*/ 3964 w 1673887"/>
              <a:gd name="connsiteY0" fmla="*/ 339769 h 339979"/>
              <a:gd name="connsiteX1" fmla="*/ 0 w 1673887"/>
              <a:gd name="connsiteY1" fmla="*/ 0 h 339979"/>
              <a:gd name="connsiteX2" fmla="*/ 257325 w 1673887"/>
              <a:gd name="connsiteY2" fmla="*/ 10848 h 339979"/>
              <a:gd name="connsiteX3" fmla="*/ 485623 w 1673887"/>
              <a:gd name="connsiteY3" fmla="*/ 22896 h 339979"/>
              <a:gd name="connsiteX4" fmla="*/ 694898 w 1673887"/>
              <a:gd name="connsiteY4" fmla="*/ 56850 h 339979"/>
              <a:gd name="connsiteX5" fmla="*/ 904171 w 1673887"/>
              <a:gd name="connsiteY5" fmla="*/ 92994 h 339979"/>
              <a:gd name="connsiteX6" fmla="*/ 1144535 w 1673887"/>
              <a:gd name="connsiteY6" fmla="*/ 150496 h 339979"/>
              <a:gd name="connsiteX7" fmla="*/ 1589068 w 1673887"/>
              <a:gd name="connsiteY7" fmla="*/ 250714 h 339979"/>
              <a:gd name="connsiteX8" fmla="*/ 1673887 w 1673887"/>
              <a:gd name="connsiteY8" fmla="*/ 339979 h 339979"/>
              <a:gd name="connsiteX9" fmla="*/ 3964 w 1673887"/>
              <a:gd name="connsiteY9" fmla="*/ 339769 h 339979"/>
              <a:gd name="connsiteX0" fmla="*/ 3964 w 1673887"/>
              <a:gd name="connsiteY0" fmla="*/ 339769 h 339979"/>
              <a:gd name="connsiteX1" fmla="*/ 0 w 1673887"/>
              <a:gd name="connsiteY1" fmla="*/ 0 h 339979"/>
              <a:gd name="connsiteX2" fmla="*/ 257325 w 1673887"/>
              <a:gd name="connsiteY2" fmla="*/ 10848 h 339979"/>
              <a:gd name="connsiteX3" fmla="*/ 485623 w 1673887"/>
              <a:gd name="connsiteY3" fmla="*/ 22896 h 339979"/>
              <a:gd name="connsiteX4" fmla="*/ 694898 w 1673887"/>
              <a:gd name="connsiteY4" fmla="*/ 56850 h 339979"/>
              <a:gd name="connsiteX5" fmla="*/ 904171 w 1673887"/>
              <a:gd name="connsiteY5" fmla="*/ 92994 h 339979"/>
              <a:gd name="connsiteX6" fmla="*/ 1023078 w 1673887"/>
              <a:gd name="connsiteY6" fmla="*/ 124209 h 339979"/>
              <a:gd name="connsiteX7" fmla="*/ 1144535 w 1673887"/>
              <a:gd name="connsiteY7" fmla="*/ 150496 h 339979"/>
              <a:gd name="connsiteX8" fmla="*/ 1589068 w 1673887"/>
              <a:gd name="connsiteY8" fmla="*/ 250714 h 339979"/>
              <a:gd name="connsiteX9" fmla="*/ 1673887 w 1673887"/>
              <a:gd name="connsiteY9" fmla="*/ 339979 h 339979"/>
              <a:gd name="connsiteX10" fmla="*/ 3964 w 1673887"/>
              <a:gd name="connsiteY10" fmla="*/ 339769 h 339979"/>
              <a:gd name="connsiteX0" fmla="*/ 3964 w 1673887"/>
              <a:gd name="connsiteY0" fmla="*/ 339769 h 339979"/>
              <a:gd name="connsiteX1" fmla="*/ 0 w 1673887"/>
              <a:gd name="connsiteY1" fmla="*/ 0 h 339979"/>
              <a:gd name="connsiteX2" fmla="*/ 257325 w 1673887"/>
              <a:gd name="connsiteY2" fmla="*/ 10848 h 339979"/>
              <a:gd name="connsiteX3" fmla="*/ 485623 w 1673887"/>
              <a:gd name="connsiteY3" fmla="*/ 22896 h 339979"/>
              <a:gd name="connsiteX4" fmla="*/ 694898 w 1673887"/>
              <a:gd name="connsiteY4" fmla="*/ 56850 h 339979"/>
              <a:gd name="connsiteX5" fmla="*/ 866121 w 1673887"/>
              <a:gd name="connsiteY5" fmla="*/ 88065 h 339979"/>
              <a:gd name="connsiteX6" fmla="*/ 1023078 w 1673887"/>
              <a:gd name="connsiteY6" fmla="*/ 124209 h 339979"/>
              <a:gd name="connsiteX7" fmla="*/ 1144535 w 1673887"/>
              <a:gd name="connsiteY7" fmla="*/ 150496 h 339979"/>
              <a:gd name="connsiteX8" fmla="*/ 1589068 w 1673887"/>
              <a:gd name="connsiteY8" fmla="*/ 250714 h 339979"/>
              <a:gd name="connsiteX9" fmla="*/ 1673887 w 1673887"/>
              <a:gd name="connsiteY9" fmla="*/ 339979 h 339979"/>
              <a:gd name="connsiteX10" fmla="*/ 3964 w 1673887"/>
              <a:gd name="connsiteY10" fmla="*/ 339769 h 339979"/>
              <a:gd name="connsiteX0" fmla="*/ 3964 w 1673887"/>
              <a:gd name="connsiteY0" fmla="*/ 339769 h 339979"/>
              <a:gd name="connsiteX1" fmla="*/ 0 w 1673887"/>
              <a:gd name="connsiteY1" fmla="*/ 0 h 339979"/>
              <a:gd name="connsiteX2" fmla="*/ 257325 w 1673887"/>
              <a:gd name="connsiteY2" fmla="*/ 10848 h 339979"/>
              <a:gd name="connsiteX3" fmla="*/ 471354 w 1673887"/>
              <a:gd name="connsiteY3" fmla="*/ 31110 h 339979"/>
              <a:gd name="connsiteX4" fmla="*/ 694898 w 1673887"/>
              <a:gd name="connsiteY4" fmla="*/ 56850 h 339979"/>
              <a:gd name="connsiteX5" fmla="*/ 866121 w 1673887"/>
              <a:gd name="connsiteY5" fmla="*/ 88065 h 339979"/>
              <a:gd name="connsiteX6" fmla="*/ 1023078 w 1673887"/>
              <a:gd name="connsiteY6" fmla="*/ 124209 h 339979"/>
              <a:gd name="connsiteX7" fmla="*/ 1144535 w 1673887"/>
              <a:gd name="connsiteY7" fmla="*/ 150496 h 339979"/>
              <a:gd name="connsiteX8" fmla="*/ 1589068 w 1673887"/>
              <a:gd name="connsiteY8" fmla="*/ 250714 h 339979"/>
              <a:gd name="connsiteX9" fmla="*/ 1673887 w 1673887"/>
              <a:gd name="connsiteY9" fmla="*/ 339979 h 339979"/>
              <a:gd name="connsiteX10" fmla="*/ 3964 w 1673887"/>
              <a:gd name="connsiteY10" fmla="*/ 339769 h 339979"/>
              <a:gd name="connsiteX0" fmla="*/ 3964 w 1591446"/>
              <a:gd name="connsiteY0" fmla="*/ 339769 h 348741"/>
              <a:gd name="connsiteX1" fmla="*/ 0 w 1591446"/>
              <a:gd name="connsiteY1" fmla="*/ 0 h 348741"/>
              <a:gd name="connsiteX2" fmla="*/ 257325 w 1591446"/>
              <a:gd name="connsiteY2" fmla="*/ 10848 h 348741"/>
              <a:gd name="connsiteX3" fmla="*/ 471354 w 1591446"/>
              <a:gd name="connsiteY3" fmla="*/ 31110 h 348741"/>
              <a:gd name="connsiteX4" fmla="*/ 694898 w 1591446"/>
              <a:gd name="connsiteY4" fmla="*/ 56850 h 348741"/>
              <a:gd name="connsiteX5" fmla="*/ 866121 w 1591446"/>
              <a:gd name="connsiteY5" fmla="*/ 88065 h 348741"/>
              <a:gd name="connsiteX6" fmla="*/ 1023078 w 1591446"/>
              <a:gd name="connsiteY6" fmla="*/ 124209 h 348741"/>
              <a:gd name="connsiteX7" fmla="*/ 1144535 w 1591446"/>
              <a:gd name="connsiteY7" fmla="*/ 150496 h 348741"/>
              <a:gd name="connsiteX8" fmla="*/ 1589068 w 1591446"/>
              <a:gd name="connsiteY8" fmla="*/ 250714 h 348741"/>
              <a:gd name="connsiteX9" fmla="*/ 1591446 w 1591446"/>
              <a:gd name="connsiteY9" fmla="*/ 348741 h 348741"/>
              <a:gd name="connsiteX10" fmla="*/ 3964 w 1591446"/>
              <a:gd name="connsiteY10" fmla="*/ 339769 h 348741"/>
              <a:gd name="connsiteX0" fmla="*/ 3964 w 1591446"/>
              <a:gd name="connsiteY0" fmla="*/ 339769 h 348741"/>
              <a:gd name="connsiteX1" fmla="*/ 0 w 1591446"/>
              <a:gd name="connsiteY1" fmla="*/ 0 h 348741"/>
              <a:gd name="connsiteX2" fmla="*/ 257325 w 1591446"/>
              <a:gd name="connsiteY2" fmla="*/ 10848 h 348741"/>
              <a:gd name="connsiteX3" fmla="*/ 471354 w 1591446"/>
              <a:gd name="connsiteY3" fmla="*/ 31110 h 348741"/>
              <a:gd name="connsiteX4" fmla="*/ 694898 w 1591446"/>
              <a:gd name="connsiteY4" fmla="*/ 56850 h 348741"/>
              <a:gd name="connsiteX5" fmla="*/ 866121 w 1591446"/>
              <a:gd name="connsiteY5" fmla="*/ 88065 h 348741"/>
              <a:gd name="connsiteX6" fmla="*/ 1023078 w 1591446"/>
              <a:gd name="connsiteY6" fmla="*/ 124209 h 348741"/>
              <a:gd name="connsiteX7" fmla="*/ 1144535 w 1591446"/>
              <a:gd name="connsiteY7" fmla="*/ 150496 h 348741"/>
              <a:gd name="connsiteX8" fmla="*/ 1563702 w 1591446"/>
              <a:gd name="connsiteY8" fmla="*/ 333955 h 348741"/>
              <a:gd name="connsiteX9" fmla="*/ 1591446 w 1591446"/>
              <a:gd name="connsiteY9" fmla="*/ 348741 h 348741"/>
              <a:gd name="connsiteX10" fmla="*/ 3964 w 1591446"/>
              <a:gd name="connsiteY10" fmla="*/ 339769 h 348741"/>
              <a:gd name="connsiteX0" fmla="*/ 3964 w 1591446"/>
              <a:gd name="connsiteY0" fmla="*/ 339769 h 348741"/>
              <a:gd name="connsiteX1" fmla="*/ 0 w 1591446"/>
              <a:gd name="connsiteY1" fmla="*/ 0 h 348741"/>
              <a:gd name="connsiteX2" fmla="*/ 257325 w 1591446"/>
              <a:gd name="connsiteY2" fmla="*/ 10848 h 348741"/>
              <a:gd name="connsiteX3" fmla="*/ 471354 w 1591446"/>
              <a:gd name="connsiteY3" fmla="*/ 31110 h 348741"/>
              <a:gd name="connsiteX4" fmla="*/ 694898 w 1591446"/>
              <a:gd name="connsiteY4" fmla="*/ 56850 h 348741"/>
              <a:gd name="connsiteX5" fmla="*/ 866121 w 1591446"/>
              <a:gd name="connsiteY5" fmla="*/ 88065 h 348741"/>
              <a:gd name="connsiteX6" fmla="*/ 1023078 w 1591446"/>
              <a:gd name="connsiteY6" fmla="*/ 124209 h 348741"/>
              <a:gd name="connsiteX7" fmla="*/ 1073192 w 1591446"/>
              <a:gd name="connsiteY7" fmla="*/ 173496 h 348741"/>
              <a:gd name="connsiteX8" fmla="*/ 1563702 w 1591446"/>
              <a:gd name="connsiteY8" fmla="*/ 333955 h 348741"/>
              <a:gd name="connsiteX9" fmla="*/ 1591446 w 1591446"/>
              <a:gd name="connsiteY9" fmla="*/ 348741 h 348741"/>
              <a:gd name="connsiteX10" fmla="*/ 3964 w 1591446"/>
              <a:gd name="connsiteY10" fmla="*/ 339769 h 348741"/>
              <a:gd name="connsiteX0" fmla="*/ 3964 w 1591446"/>
              <a:gd name="connsiteY0" fmla="*/ 339769 h 348741"/>
              <a:gd name="connsiteX1" fmla="*/ 0 w 1591446"/>
              <a:gd name="connsiteY1" fmla="*/ 0 h 348741"/>
              <a:gd name="connsiteX2" fmla="*/ 257325 w 1591446"/>
              <a:gd name="connsiteY2" fmla="*/ 10848 h 348741"/>
              <a:gd name="connsiteX3" fmla="*/ 471354 w 1591446"/>
              <a:gd name="connsiteY3" fmla="*/ 31110 h 348741"/>
              <a:gd name="connsiteX4" fmla="*/ 694898 w 1591446"/>
              <a:gd name="connsiteY4" fmla="*/ 56850 h 348741"/>
              <a:gd name="connsiteX5" fmla="*/ 866121 w 1591446"/>
              <a:gd name="connsiteY5" fmla="*/ 88065 h 348741"/>
              <a:gd name="connsiteX6" fmla="*/ 868501 w 1591446"/>
              <a:gd name="connsiteY6" fmla="*/ 122566 h 348741"/>
              <a:gd name="connsiteX7" fmla="*/ 1073192 w 1591446"/>
              <a:gd name="connsiteY7" fmla="*/ 173496 h 348741"/>
              <a:gd name="connsiteX8" fmla="*/ 1563702 w 1591446"/>
              <a:gd name="connsiteY8" fmla="*/ 333955 h 348741"/>
              <a:gd name="connsiteX9" fmla="*/ 1591446 w 1591446"/>
              <a:gd name="connsiteY9" fmla="*/ 348741 h 348741"/>
              <a:gd name="connsiteX10" fmla="*/ 3964 w 1591446"/>
              <a:gd name="connsiteY10" fmla="*/ 339769 h 348741"/>
              <a:gd name="connsiteX0" fmla="*/ 3964 w 1591446"/>
              <a:gd name="connsiteY0" fmla="*/ 339769 h 348741"/>
              <a:gd name="connsiteX1" fmla="*/ 0 w 1591446"/>
              <a:gd name="connsiteY1" fmla="*/ 0 h 348741"/>
              <a:gd name="connsiteX2" fmla="*/ 257325 w 1591446"/>
              <a:gd name="connsiteY2" fmla="*/ 10848 h 348741"/>
              <a:gd name="connsiteX3" fmla="*/ 471354 w 1591446"/>
              <a:gd name="connsiteY3" fmla="*/ 31110 h 348741"/>
              <a:gd name="connsiteX4" fmla="*/ 694898 w 1591446"/>
              <a:gd name="connsiteY4" fmla="*/ 56850 h 348741"/>
              <a:gd name="connsiteX5" fmla="*/ 666360 w 1591446"/>
              <a:gd name="connsiteY5" fmla="*/ 76565 h 348741"/>
              <a:gd name="connsiteX6" fmla="*/ 868501 w 1591446"/>
              <a:gd name="connsiteY6" fmla="*/ 122566 h 348741"/>
              <a:gd name="connsiteX7" fmla="*/ 1073192 w 1591446"/>
              <a:gd name="connsiteY7" fmla="*/ 173496 h 348741"/>
              <a:gd name="connsiteX8" fmla="*/ 1563702 w 1591446"/>
              <a:gd name="connsiteY8" fmla="*/ 333955 h 348741"/>
              <a:gd name="connsiteX9" fmla="*/ 1591446 w 1591446"/>
              <a:gd name="connsiteY9" fmla="*/ 348741 h 348741"/>
              <a:gd name="connsiteX10" fmla="*/ 3964 w 1591446"/>
              <a:gd name="connsiteY10" fmla="*/ 339769 h 348741"/>
              <a:gd name="connsiteX0" fmla="*/ 3964 w 1591446"/>
              <a:gd name="connsiteY0" fmla="*/ 339769 h 348741"/>
              <a:gd name="connsiteX1" fmla="*/ 0 w 1591446"/>
              <a:gd name="connsiteY1" fmla="*/ 0 h 348741"/>
              <a:gd name="connsiteX2" fmla="*/ 257325 w 1591446"/>
              <a:gd name="connsiteY2" fmla="*/ 10848 h 348741"/>
              <a:gd name="connsiteX3" fmla="*/ 471354 w 1591446"/>
              <a:gd name="connsiteY3" fmla="*/ 31110 h 348741"/>
              <a:gd name="connsiteX4" fmla="*/ 595018 w 1591446"/>
              <a:gd name="connsiteY4" fmla="*/ 63422 h 348741"/>
              <a:gd name="connsiteX5" fmla="*/ 666360 w 1591446"/>
              <a:gd name="connsiteY5" fmla="*/ 76565 h 348741"/>
              <a:gd name="connsiteX6" fmla="*/ 868501 w 1591446"/>
              <a:gd name="connsiteY6" fmla="*/ 122566 h 348741"/>
              <a:gd name="connsiteX7" fmla="*/ 1073192 w 1591446"/>
              <a:gd name="connsiteY7" fmla="*/ 173496 h 348741"/>
              <a:gd name="connsiteX8" fmla="*/ 1563702 w 1591446"/>
              <a:gd name="connsiteY8" fmla="*/ 333955 h 348741"/>
              <a:gd name="connsiteX9" fmla="*/ 1591446 w 1591446"/>
              <a:gd name="connsiteY9" fmla="*/ 348741 h 348741"/>
              <a:gd name="connsiteX10" fmla="*/ 3964 w 1591446"/>
              <a:gd name="connsiteY10" fmla="*/ 339769 h 348741"/>
              <a:gd name="connsiteX0" fmla="*/ 3964 w 1591446"/>
              <a:gd name="connsiteY0" fmla="*/ 339769 h 348741"/>
              <a:gd name="connsiteX1" fmla="*/ 0 w 1591446"/>
              <a:gd name="connsiteY1" fmla="*/ 0 h 348741"/>
              <a:gd name="connsiteX2" fmla="*/ 257325 w 1591446"/>
              <a:gd name="connsiteY2" fmla="*/ 10848 h 348741"/>
              <a:gd name="connsiteX3" fmla="*/ 373851 w 1591446"/>
              <a:gd name="connsiteY3" fmla="*/ 49182 h 348741"/>
              <a:gd name="connsiteX4" fmla="*/ 595018 w 1591446"/>
              <a:gd name="connsiteY4" fmla="*/ 63422 h 348741"/>
              <a:gd name="connsiteX5" fmla="*/ 666360 w 1591446"/>
              <a:gd name="connsiteY5" fmla="*/ 76565 h 348741"/>
              <a:gd name="connsiteX6" fmla="*/ 868501 w 1591446"/>
              <a:gd name="connsiteY6" fmla="*/ 122566 h 348741"/>
              <a:gd name="connsiteX7" fmla="*/ 1073192 w 1591446"/>
              <a:gd name="connsiteY7" fmla="*/ 173496 h 348741"/>
              <a:gd name="connsiteX8" fmla="*/ 1563702 w 1591446"/>
              <a:gd name="connsiteY8" fmla="*/ 333955 h 348741"/>
              <a:gd name="connsiteX9" fmla="*/ 1591446 w 1591446"/>
              <a:gd name="connsiteY9" fmla="*/ 348741 h 348741"/>
              <a:gd name="connsiteX10" fmla="*/ 3964 w 1591446"/>
              <a:gd name="connsiteY10" fmla="*/ 339769 h 348741"/>
              <a:gd name="connsiteX0" fmla="*/ 3964 w 1591446"/>
              <a:gd name="connsiteY0" fmla="*/ 339769 h 348741"/>
              <a:gd name="connsiteX1" fmla="*/ 0 w 1591446"/>
              <a:gd name="connsiteY1" fmla="*/ 0 h 348741"/>
              <a:gd name="connsiteX2" fmla="*/ 188359 w 1591446"/>
              <a:gd name="connsiteY2" fmla="*/ 38777 h 348741"/>
              <a:gd name="connsiteX3" fmla="*/ 373851 w 1591446"/>
              <a:gd name="connsiteY3" fmla="*/ 49182 h 348741"/>
              <a:gd name="connsiteX4" fmla="*/ 595018 w 1591446"/>
              <a:gd name="connsiteY4" fmla="*/ 63422 h 348741"/>
              <a:gd name="connsiteX5" fmla="*/ 666360 w 1591446"/>
              <a:gd name="connsiteY5" fmla="*/ 76565 h 348741"/>
              <a:gd name="connsiteX6" fmla="*/ 868501 w 1591446"/>
              <a:gd name="connsiteY6" fmla="*/ 122566 h 348741"/>
              <a:gd name="connsiteX7" fmla="*/ 1073192 w 1591446"/>
              <a:gd name="connsiteY7" fmla="*/ 173496 h 348741"/>
              <a:gd name="connsiteX8" fmla="*/ 1563702 w 1591446"/>
              <a:gd name="connsiteY8" fmla="*/ 333955 h 348741"/>
              <a:gd name="connsiteX9" fmla="*/ 1591446 w 1591446"/>
              <a:gd name="connsiteY9" fmla="*/ 348741 h 348741"/>
              <a:gd name="connsiteX10" fmla="*/ 3964 w 1591446"/>
              <a:gd name="connsiteY10" fmla="*/ 339769 h 348741"/>
              <a:gd name="connsiteX0" fmla="*/ 309 w 1587791"/>
              <a:gd name="connsiteY0" fmla="*/ 301982 h 310954"/>
              <a:gd name="connsiteX1" fmla="*/ 1101 w 1587791"/>
              <a:gd name="connsiteY1" fmla="*/ 0 h 310954"/>
              <a:gd name="connsiteX2" fmla="*/ 184704 w 1587791"/>
              <a:gd name="connsiteY2" fmla="*/ 990 h 310954"/>
              <a:gd name="connsiteX3" fmla="*/ 370196 w 1587791"/>
              <a:gd name="connsiteY3" fmla="*/ 11395 h 310954"/>
              <a:gd name="connsiteX4" fmla="*/ 591363 w 1587791"/>
              <a:gd name="connsiteY4" fmla="*/ 25635 h 310954"/>
              <a:gd name="connsiteX5" fmla="*/ 662705 w 1587791"/>
              <a:gd name="connsiteY5" fmla="*/ 38778 h 310954"/>
              <a:gd name="connsiteX6" fmla="*/ 864846 w 1587791"/>
              <a:gd name="connsiteY6" fmla="*/ 84779 h 310954"/>
              <a:gd name="connsiteX7" fmla="*/ 1069537 w 1587791"/>
              <a:gd name="connsiteY7" fmla="*/ 135709 h 310954"/>
              <a:gd name="connsiteX8" fmla="*/ 1560047 w 1587791"/>
              <a:gd name="connsiteY8" fmla="*/ 296168 h 310954"/>
              <a:gd name="connsiteX9" fmla="*/ 1587791 w 1587791"/>
              <a:gd name="connsiteY9" fmla="*/ 310954 h 310954"/>
              <a:gd name="connsiteX10" fmla="*/ 309 w 1587791"/>
              <a:gd name="connsiteY10" fmla="*/ 301982 h 310954"/>
              <a:gd name="connsiteX0" fmla="*/ 309 w 1587791"/>
              <a:gd name="connsiteY0" fmla="*/ 301982 h 310954"/>
              <a:gd name="connsiteX1" fmla="*/ 1101 w 1587791"/>
              <a:gd name="connsiteY1" fmla="*/ 0 h 310954"/>
              <a:gd name="connsiteX2" fmla="*/ 184704 w 1587791"/>
              <a:gd name="connsiteY2" fmla="*/ 990 h 310954"/>
              <a:gd name="connsiteX3" fmla="*/ 370196 w 1587791"/>
              <a:gd name="connsiteY3" fmla="*/ 11395 h 310954"/>
              <a:gd name="connsiteX4" fmla="*/ 591363 w 1587791"/>
              <a:gd name="connsiteY4" fmla="*/ 25635 h 310954"/>
              <a:gd name="connsiteX5" fmla="*/ 662705 w 1587791"/>
              <a:gd name="connsiteY5" fmla="*/ 38778 h 310954"/>
              <a:gd name="connsiteX6" fmla="*/ 864846 w 1587791"/>
              <a:gd name="connsiteY6" fmla="*/ 84779 h 310954"/>
              <a:gd name="connsiteX7" fmla="*/ 1069537 w 1587791"/>
              <a:gd name="connsiteY7" fmla="*/ 135709 h 310954"/>
              <a:gd name="connsiteX8" fmla="*/ 997711 w 1587791"/>
              <a:gd name="connsiteY8" fmla="*/ 161448 h 310954"/>
              <a:gd name="connsiteX9" fmla="*/ 1560047 w 1587791"/>
              <a:gd name="connsiteY9" fmla="*/ 296168 h 310954"/>
              <a:gd name="connsiteX10" fmla="*/ 1587791 w 1587791"/>
              <a:gd name="connsiteY10" fmla="*/ 310954 h 310954"/>
              <a:gd name="connsiteX11" fmla="*/ 309 w 1587791"/>
              <a:gd name="connsiteY11" fmla="*/ 301982 h 310954"/>
              <a:gd name="connsiteX0" fmla="*/ 309 w 1587791"/>
              <a:gd name="connsiteY0" fmla="*/ 301982 h 310954"/>
              <a:gd name="connsiteX1" fmla="*/ 1101 w 1587791"/>
              <a:gd name="connsiteY1" fmla="*/ 0 h 310954"/>
              <a:gd name="connsiteX2" fmla="*/ 184704 w 1587791"/>
              <a:gd name="connsiteY2" fmla="*/ 990 h 310954"/>
              <a:gd name="connsiteX3" fmla="*/ 370196 w 1587791"/>
              <a:gd name="connsiteY3" fmla="*/ 11395 h 310954"/>
              <a:gd name="connsiteX4" fmla="*/ 591363 w 1587791"/>
              <a:gd name="connsiteY4" fmla="*/ 25635 h 310954"/>
              <a:gd name="connsiteX5" fmla="*/ 662705 w 1587791"/>
              <a:gd name="connsiteY5" fmla="*/ 38778 h 310954"/>
              <a:gd name="connsiteX6" fmla="*/ 864846 w 1587791"/>
              <a:gd name="connsiteY6" fmla="*/ 84779 h 310954"/>
              <a:gd name="connsiteX7" fmla="*/ 841238 w 1587791"/>
              <a:gd name="connsiteY7" fmla="*/ 122566 h 310954"/>
              <a:gd name="connsiteX8" fmla="*/ 997711 w 1587791"/>
              <a:gd name="connsiteY8" fmla="*/ 161448 h 310954"/>
              <a:gd name="connsiteX9" fmla="*/ 1560047 w 1587791"/>
              <a:gd name="connsiteY9" fmla="*/ 296168 h 310954"/>
              <a:gd name="connsiteX10" fmla="*/ 1587791 w 1587791"/>
              <a:gd name="connsiteY10" fmla="*/ 310954 h 310954"/>
              <a:gd name="connsiteX11" fmla="*/ 309 w 1587791"/>
              <a:gd name="connsiteY11" fmla="*/ 301982 h 310954"/>
              <a:gd name="connsiteX0" fmla="*/ 309 w 1587791"/>
              <a:gd name="connsiteY0" fmla="*/ 301982 h 310954"/>
              <a:gd name="connsiteX1" fmla="*/ 1101 w 1587791"/>
              <a:gd name="connsiteY1" fmla="*/ 0 h 310954"/>
              <a:gd name="connsiteX2" fmla="*/ 184704 w 1587791"/>
              <a:gd name="connsiteY2" fmla="*/ 990 h 310954"/>
              <a:gd name="connsiteX3" fmla="*/ 370196 w 1587791"/>
              <a:gd name="connsiteY3" fmla="*/ 11395 h 310954"/>
              <a:gd name="connsiteX4" fmla="*/ 591363 w 1587791"/>
              <a:gd name="connsiteY4" fmla="*/ 25635 h 310954"/>
              <a:gd name="connsiteX5" fmla="*/ 662705 w 1587791"/>
              <a:gd name="connsiteY5" fmla="*/ 38778 h 310954"/>
              <a:gd name="connsiteX6" fmla="*/ 729293 w 1587791"/>
              <a:gd name="connsiteY6" fmla="*/ 101209 h 310954"/>
              <a:gd name="connsiteX7" fmla="*/ 841238 w 1587791"/>
              <a:gd name="connsiteY7" fmla="*/ 122566 h 310954"/>
              <a:gd name="connsiteX8" fmla="*/ 997711 w 1587791"/>
              <a:gd name="connsiteY8" fmla="*/ 161448 h 310954"/>
              <a:gd name="connsiteX9" fmla="*/ 1560047 w 1587791"/>
              <a:gd name="connsiteY9" fmla="*/ 296168 h 310954"/>
              <a:gd name="connsiteX10" fmla="*/ 1587791 w 1587791"/>
              <a:gd name="connsiteY10" fmla="*/ 310954 h 310954"/>
              <a:gd name="connsiteX11" fmla="*/ 309 w 1587791"/>
              <a:gd name="connsiteY11" fmla="*/ 301982 h 310954"/>
              <a:gd name="connsiteX0" fmla="*/ 309 w 1587791"/>
              <a:gd name="connsiteY0" fmla="*/ 301982 h 310954"/>
              <a:gd name="connsiteX1" fmla="*/ 1101 w 1587791"/>
              <a:gd name="connsiteY1" fmla="*/ 0 h 310954"/>
              <a:gd name="connsiteX2" fmla="*/ 184704 w 1587791"/>
              <a:gd name="connsiteY2" fmla="*/ 990 h 310954"/>
              <a:gd name="connsiteX3" fmla="*/ 370196 w 1587791"/>
              <a:gd name="connsiteY3" fmla="*/ 11395 h 310954"/>
              <a:gd name="connsiteX4" fmla="*/ 591363 w 1587791"/>
              <a:gd name="connsiteY4" fmla="*/ 25635 h 310954"/>
              <a:gd name="connsiteX5" fmla="*/ 662705 w 1587791"/>
              <a:gd name="connsiteY5" fmla="*/ 38778 h 310954"/>
              <a:gd name="connsiteX6" fmla="*/ 591053 w 1587791"/>
              <a:gd name="connsiteY6" fmla="*/ 74373 h 310954"/>
              <a:gd name="connsiteX7" fmla="*/ 729293 w 1587791"/>
              <a:gd name="connsiteY7" fmla="*/ 101209 h 310954"/>
              <a:gd name="connsiteX8" fmla="*/ 841238 w 1587791"/>
              <a:gd name="connsiteY8" fmla="*/ 122566 h 310954"/>
              <a:gd name="connsiteX9" fmla="*/ 997711 w 1587791"/>
              <a:gd name="connsiteY9" fmla="*/ 161448 h 310954"/>
              <a:gd name="connsiteX10" fmla="*/ 1560047 w 1587791"/>
              <a:gd name="connsiteY10" fmla="*/ 296168 h 310954"/>
              <a:gd name="connsiteX11" fmla="*/ 1587791 w 1587791"/>
              <a:gd name="connsiteY11" fmla="*/ 310954 h 310954"/>
              <a:gd name="connsiteX12" fmla="*/ 309 w 1587791"/>
              <a:gd name="connsiteY12" fmla="*/ 301982 h 310954"/>
              <a:gd name="connsiteX0" fmla="*/ 309 w 1587791"/>
              <a:gd name="connsiteY0" fmla="*/ 301982 h 310954"/>
              <a:gd name="connsiteX1" fmla="*/ 1101 w 1587791"/>
              <a:gd name="connsiteY1" fmla="*/ 0 h 310954"/>
              <a:gd name="connsiteX2" fmla="*/ 184704 w 1587791"/>
              <a:gd name="connsiteY2" fmla="*/ 990 h 310954"/>
              <a:gd name="connsiteX3" fmla="*/ 370196 w 1587791"/>
              <a:gd name="connsiteY3" fmla="*/ 11395 h 310954"/>
              <a:gd name="connsiteX4" fmla="*/ 591363 w 1587791"/>
              <a:gd name="connsiteY4" fmla="*/ 25635 h 310954"/>
              <a:gd name="connsiteX5" fmla="*/ 313123 w 1587791"/>
              <a:gd name="connsiteY5" fmla="*/ 61779 h 310954"/>
              <a:gd name="connsiteX6" fmla="*/ 591053 w 1587791"/>
              <a:gd name="connsiteY6" fmla="*/ 74373 h 310954"/>
              <a:gd name="connsiteX7" fmla="*/ 729293 w 1587791"/>
              <a:gd name="connsiteY7" fmla="*/ 101209 h 310954"/>
              <a:gd name="connsiteX8" fmla="*/ 841238 w 1587791"/>
              <a:gd name="connsiteY8" fmla="*/ 122566 h 310954"/>
              <a:gd name="connsiteX9" fmla="*/ 997711 w 1587791"/>
              <a:gd name="connsiteY9" fmla="*/ 161448 h 310954"/>
              <a:gd name="connsiteX10" fmla="*/ 1560047 w 1587791"/>
              <a:gd name="connsiteY10" fmla="*/ 296168 h 310954"/>
              <a:gd name="connsiteX11" fmla="*/ 1587791 w 1587791"/>
              <a:gd name="connsiteY11" fmla="*/ 310954 h 310954"/>
              <a:gd name="connsiteX12" fmla="*/ 309 w 1587791"/>
              <a:gd name="connsiteY12" fmla="*/ 301982 h 310954"/>
              <a:gd name="connsiteX0" fmla="*/ 309 w 1587791"/>
              <a:gd name="connsiteY0" fmla="*/ 301982 h 310954"/>
              <a:gd name="connsiteX1" fmla="*/ 1101 w 1587791"/>
              <a:gd name="connsiteY1" fmla="*/ 0 h 310954"/>
              <a:gd name="connsiteX2" fmla="*/ 184704 w 1587791"/>
              <a:gd name="connsiteY2" fmla="*/ 990 h 310954"/>
              <a:gd name="connsiteX3" fmla="*/ 370196 w 1587791"/>
              <a:gd name="connsiteY3" fmla="*/ 11395 h 310954"/>
              <a:gd name="connsiteX4" fmla="*/ 591363 w 1587791"/>
              <a:gd name="connsiteY4" fmla="*/ 25635 h 310954"/>
              <a:gd name="connsiteX5" fmla="*/ 374955 w 1587791"/>
              <a:gd name="connsiteY5" fmla="*/ 45350 h 310954"/>
              <a:gd name="connsiteX6" fmla="*/ 591053 w 1587791"/>
              <a:gd name="connsiteY6" fmla="*/ 74373 h 310954"/>
              <a:gd name="connsiteX7" fmla="*/ 729293 w 1587791"/>
              <a:gd name="connsiteY7" fmla="*/ 101209 h 310954"/>
              <a:gd name="connsiteX8" fmla="*/ 841238 w 1587791"/>
              <a:gd name="connsiteY8" fmla="*/ 122566 h 310954"/>
              <a:gd name="connsiteX9" fmla="*/ 997711 w 1587791"/>
              <a:gd name="connsiteY9" fmla="*/ 161448 h 310954"/>
              <a:gd name="connsiteX10" fmla="*/ 1560047 w 1587791"/>
              <a:gd name="connsiteY10" fmla="*/ 296168 h 310954"/>
              <a:gd name="connsiteX11" fmla="*/ 1587791 w 1587791"/>
              <a:gd name="connsiteY11" fmla="*/ 310954 h 310954"/>
              <a:gd name="connsiteX12" fmla="*/ 309 w 1587791"/>
              <a:gd name="connsiteY12" fmla="*/ 301982 h 310954"/>
              <a:gd name="connsiteX0" fmla="*/ 309 w 1587791"/>
              <a:gd name="connsiteY0" fmla="*/ 301982 h 310954"/>
              <a:gd name="connsiteX1" fmla="*/ 1101 w 1587791"/>
              <a:gd name="connsiteY1" fmla="*/ 0 h 310954"/>
              <a:gd name="connsiteX2" fmla="*/ 184704 w 1587791"/>
              <a:gd name="connsiteY2" fmla="*/ 990 h 310954"/>
              <a:gd name="connsiteX3" fmla="*/ 370196 w 1587791"/>
              <a:gd name="connsiteY3" fmla="*/ 11395 h 310954"/>
              <a:gd name="connsiteX4" fmla="*/ 286965 w 1587791"/>
              <a:gd name="connsiteY4" fmla="*/ 40421 h 310954"/>
              <a:gd name="connsiteX5" fmla="*/ 374955 w 1587791"/>
              <a:gd name="connsiteY5" fmla="*/ 45350 h 310954"/>
              <a:gd name="connsiteX6" fmla="*/ 591053 w 1587791"/>
              <a:gd name="connsiteY6" fmla="*/ 74373 h 310954"/>
              <a:gd name="connsiteX7" fmla="*/ 729293 w 1587791"/>
              <a:gd name="connsiteY7" fmla="*/ 101209 h 310954"/>
              <a:gd name="connsiteX8" fmla="*/ 841238 w 1587791"/>
              <a:gd name="connsiteY8" fmla="*/ 122566 h 310954"/>
              <a:gd name="connsiteX9" fmla="*/ 997711 w 1587791"/>
              <a:gd name="connsiteY9" fmla="*/ 161448 h 310954"/>
              <a:gd name="connsiteX10" fmla="*/ 1560047 w 1587791"/>
              <a:gd name="connsiteY10" fmla="*/ 296168 h 310954"/>
              <a:gd name="connsiteX11" fmla="*/ 1587791 w 1587791"/>
              <a:gd name="connsiteY11" fmla="*/ 310954 h 310954"/>
              <a:gd name="connsiteX12" fmla="*/ 309 w 1587791"/>
              <a:gd name="connsiteY12" fmla="*/ 301982 h 310954"/>
              <a:gd name="connsiteX0" fmla="*/ 309 w 1587791"/>
              <a:gd name="connsiteY0" fmla="*/ 301982 h 310954"/>
              <a:gd name="connsiteX1" fmla="*/ 1101 w 1587791"/>
              <a:gd name="connsiteY1" fmla="*/ 0 h 310954"/>
              <a:gd name="connsiteX2" fmla="*/ 184704 w 1587791"/>
              <a:gd name="connsiteY2" fmla="*/ 990 h 310954"/>
              <a:gd name="connsiteX3" fmla="*/ 194216 w 1587791"/>
              <a:gd name="connsiteY3" fmla="*/ 40967 h 310954"/>
              <a:gd name="connsiteX4" fmla="*/ 286965 w 1587791"/>
              <a:gd name="connsiteY4" fmla="*/ 40421 h 310954"/>
              <a:gd name="connsiteX5" fmla="*/ 374955 w 1587791"/>
              <a:gd name="connsiteY5" fmla="*/ 45350 h 310954"/>
              <a:gd name="connsiteX6" fmla="*/ 591053 w 1587791"/>
              <a:gd name="connsiteY6" fmla="*/ 74373 h 310954"/>
              <a:gd name="connsiteX7" fmla="*/ 729293 w 1587791"/>
              <a:gd name="connsiteY7" fmla="*/ 101209 h 310954"/>
              <a:gd name="connsiteX8" fmla="*/ 841238 w 1587791"/>
              <a:gd name="connsiteY8" fmla="*/ 122566 h 310954"/>
              <a:gd name="connsiteX9" fmla="*/ 997711 w 1587791"/>
              <a:gd name="connsiteY9" fmla="*/ 161448 h 310954"/>
              <a:gd name="connsiteX10" fmla="*/ 1560047 w 1587791"/>
              <a:gd name="connsiteY10" fmla="*/ 296168 h 310954"/>
              <a:gd name="connsiteX11" fmla="*/ 1587791 w 1587791"/>
              <a:gd name="connsiteY11" fmla="*/ 310954 h 310954"/>
              <a:gd name="connsiteX12" fmla="*/ 309 w 1587791"/>
              <a:gd name="connsiteY12" fmla="*/ 301982 h 310954"/>
              <a:gd name="connsiteX0" fmla="*/ 1586 w 1589068"/>
              <a:gd name="connsiteY0" fmla="*/ 300992 h 309964"/>
              <a:gd name="connsiteX1" fmla="*/ 0 w 1589068"/>
              <a:gd name="connsiteY1" fmla="*/ 51583 h 309964"/>
              <a:gd name="connsiteX2" fmla="*/ 185981 w 1589068"/>
              <a:gd name="connsiteY2" fmla="*/ 0 h 309964"/>
              <a:gd name="connsiteX3" fmla="*/ 195493 w 1589068"/>
              <a:gd name="connsiteY3" fmla="*/ 39977 h 309964"/>
              <a:gd name="connsiteX4" fmla="*/ 288242 w 1589068"/>
              <a:gd name="connsiteY4" fmla="*/ 39431 h 309964"/>
              <a:gd name="connsiteX5" fmla="*/ 376232 w 1589068"/>
              <a:gd name="connsiteY5" fmla="*/ 44360 h 309964"/>
              <a:gd name="connsiteX6" fmla="*/ 592330 w 1589068"/>
              <a:gd name="connsiteY6" fmla="*/ 73383 h 309964"/>
              <a:gd name="connsiteX7" fmla="*/ 730570 w 1589068"/>
              <a:gd name="connsiteY7" fmla="*/ 100219 h 309964"/>
              <a:gd name="connsiteX8" fmla="*/ 842515 w 1589068"/>
              <a:gd name="connsiteY8" fmla="*/ 121576 h 309964"/>
              <a:gd name="connsiteX9" fmla="*/ 998988 w 1589068"/>
              <a:gd name="connsiteY9" fmla="*/ 160458 h 309964"/>
              <a:gd name="connsiteX10" fmla="*/ 1561324 w 1589068"/>
              <a:gd name="connsiteY10" fmla="*/ 295178 h 309964"/>
              <a:gd name="connsiteX11" fmla="*/ 1589068 w 1589068"/>
              <a:gd name="connsiteY11" fmla="*/ 309964 h 309964"/>
              <a:gd name="connsiteX12" fmla="*/ 1586 w 1589068"/>
              <a:gd name="connsiteY12" fmla="*/ 300992 h 309964"/>
              <a:gd name="connsiteX0" fmla="*/ 1586 w 1589068"/>
              <a:gd name="connsiteY0" fmla="*/ 261562 h 270534"/>
              <a:gd name="connsiteX1" fmla="*/ 0 w 1589068"/>
              <a:gd name="connsiteY1" fmla="*/ 12153 h 270534"/>
              <a:gd name="connsiteX2" fmla="*/ 109881 w 1589068"/>
              <a:gd name="connsiteY2" fmla="*/ 0 h 270534"/>
              <a:gd name="connsiteX3" fmla="*/ 195493 w 1589068"/>
              <a:gd name="connsiteY3" fmla="*/ 547 h 270534"/>
              <a:gd name="connsiteX4" fmla="*/ 288242 w 1589068"/>
              <a:gd name="connsiteY4" fmla="*/ 1 h 270534"/>
              <a:gd name="connsiteX5" fmla="*/ 376232 w 1589068"/>
              <a:gd name="connsiteY5" fmla="*/ 4930 h 270534"/>
              <a:gd name="connsiteX6" fmla="*/ 592330 w 1589068"/>
              <a:gd name="connsiteY6" fmla="*/ 33953 h 270534"/>
              <a:gd name="connsiteX7" fmla="*/ 730570 w 1589068"/>
              <a:gd name="connsiteY7" fmla="*/ 60789 h 270534"/>
              <a:gd name="connsiteX8" fmla="*/ 842515 w 1589068"/>
              <a:gd name="connsiteY8" fmla="*/ 82146 h 270534"/>
              <a:gd name="connsiteX9" fmla="*/ 998988 w 1589068"/>
              <a:gd name="connsiteY9" fmla="*/ 121028 h 270534"/>
              <a:gd name="connsiteX10" fmla="*/ 1561324 w 1589068"/>
              <a:gd name="connsiteY10" fmla="*/ 255748 h 270534"/>
              <a:gd name="connsiteX11" fmla="*/ 1589068 w 1589068"/>
              <a:gd name="connsiteY11" fmla="*/ 270534 h 270534"/>
              <a:gd name="connsiteX12" fmla="*/ 1586 w 1589068"/>
              <a:gd name="connsiteY12" fmla="*/ 261562 h 270534"/>
              <a:gd name="connsiteX0" fmla="*/ 1586 w 1589068"/>
              <a:gd name="connsiteY0" fmla="*/ 261562 h 270534"/>
              <a:gd name="connsiteX1" fmla="*/ 0 w 1589068"/>
              <a:gd name="connsiteY1" fmla="*/ 12153 h 270534"/>
              <a:gd name="connsiteX2" fmla="*/ 109881 w 1589068"/>
              <a:gd name="connsiteY2" fmla="*/ 0 h 270534"/>
              <a:gd name="connsiteX3" fmla="*/ 195493 w 1589068"/>
              <a:gd name="connsiteY3" fmla="*/ 547 h 270534"/>
              <a:gd name="connsiteX4" fmla="*/ 288242 w 1589068"/>
              <a:gd name="connsiteY4" fmla="*/ 1 h 270534"/>
              <a:gd name="connsiteX5" fmla="*/ 395257 w 1589068"/>
              <a:gd name="connsiteY5" fmla="*/ 18074 h 270534"/>
              <a:gd name="connsiteX6" fmla="*/ 592330 w 1589068"/>
              <a:gd name="connsiteY6" fmla="*/ 33953 h 270534"/>
              <a:gd name="connsiteX7" fmla="*/ 730570 w 1589068"/>
              <a:gd name="connsiteY7" fmla="*/ 60789 h 270534"/>
              <a:gd name="connsiteX8" fmla="*/ 842515 w 1589068"/>
              <a:gd name="connsiteY8" fmla="*/ 82146 h 270534"/>
              <a:gd name="connsiteX9" fmla="*/ 998988 w 1589068"/>
              <a:gd name="connsiteY9" fmla="*/ 121028 h 270534"/>
              <a:gd name="connsiteX10" fmla="*/ 1561324 w 1589068"/>
              <a:gd name="connsiteY10" fmla="*/ 255748 h 270534"/>
              <a:gd name="connsiteX11" fmla="*/ 1589068 w 1589068"/>
              <a:gd name="connsiteY11" fmla="*/ 270534 h 270534"/>
              <a:gd name="connsiteX12" fmla="*/ 1586 w 1589068"/>
              <a:gd name="connsiteY12" fmla="*/ 261562 h 270534"/>
              <a:gd name="connsiteX0" fmla="*/ 1586 w 1589068"/>
              <a:gd name="connsiteY0" fmla="*/ 261562 h 270534"/>
              <a:gd name="connsiteX1" fmla="*/ 0 w 1589068"/>
              <a:gd name="connsiteY1" fmla="*/ 12153 h 270534"/>
              <a:gd name="connsiteX2" fmla="*/ 109881 w 1589068"/>
              <a:gd name="connsiteY2" fmla="*/ 0 h 270534"/>
              <a:gd name="connsiteX3" fmla="*/ 195493 w 1589068"/>
              <a:gd name="connsiteY3" fmla="*/ 547 h 270534"/>
              <a:gd name="connsiteX4" fmla="*/ 288242 w 1589068"/>
              <a:gd name="connsiteY4" fmla="*/ 1 h 270534"/>
              <a:gd name="connsiteX5" fmla="*/ 411904 w 1589068"/>
              <a:gd name="connsiteY5" fmla="*/ 13145 h 270534"/>
              <a:gd name="connsiteX6" fmla="*/ 592330 w 1589068"/>
              <a:gd name="connsiteY6" fmla="*/ 33953 h 270534"/>
              <a:gd name="connsiteX7" fmla="*/ 730570 w 1589068"/>
              <a:gd name="connsiteY7" fmla="*/ 60789 h 270534"/>
              <a:gd name="connsiteX8" fmla="*/ 842515 w 1589068"/>
              <a:gd name="connsiteY8" fmla="*/ 82146 h 270534"/>
              <a:gd name="connsiteX9" fmla="*/ 998988 w 1589068"/>
              <a:gd name="connsiteY9" fmla="*/ 121028 h 270534"/>
              <a:gd name="connsiteX10" fmla="*/ 1561324 w 1589068"/>
              <a:gd name="connsiteY10" fmla="*/ 255748 h 270534"/>
              <a:gd name="connsiteX11" fmla="*/ 1589068 w 1589068"/>
              <a:gd name="connsiteY11" fmla="*/ 270534 h 270534"/>
              <a:gd name="connsiteX12" fmla="*/ 1586 w 1589068"/>
              <a:gd name="connsiteY12" fmla="*/ 261562 h 270534"/>
              <a:gd name="connsiteX0" fmla="*/ 1586 w 1589068"/>
              <a:gd name="connsiteY0" fmla="*/ 261562 h 270534"/>
              <a:gd name="connsiteX1" fmla="*/ 0 w 1589068"/>
              <a:gd name="connsiteY1" fmla="*/ 12153 h 270534"/>
              <a:gd name="connsiteX2" fmla="*/ 109881 w 1589068"/>
              <a:gd name="connsiteY2" fmla="*/ 0 h 270534"/>
              <a:gd name="connsiteX3" fmla="*/ 195493 w 1589068"/>
              <a:gd name="connsiteY3" fmla="*/ 547 h 270534"/>
              <a:gd name="connsiteX4" fmla="*/ 288242 w 1589068"/>
              <a:gd name="connsiteY4" fmla="*/ 1 h 270534"/>
              <a:gd name="connsiteX5" fmla="*/ 447576 w 1589068"/>
              <a:gd name="connsiteY5" fmla="*/ 8217 h 270534"/>
              <a:gd name="connsiteX6" fmla="*/ 592330 w 1589068"/>
              <a:gd name="connsiteY6" fmla="*/ 33953 h 270534"/>
              <a:gd name="connsiteX7" fmla="*/ 730570 w 1589068"/>
              <a:gd name="connsiteY7" fmla="*/ 60789 h 270534"/>
              <a:gd name="connsiteX8" fmla="*/ 842515 w 1589068"/>
              <a:gd name="connsiteY8" fmla="*/ 82146 h 270534"/>
              <a:gd name="connsiteX9" fmla="*/ 998988 w 1589068"/>
              <a:gd name="connsiteY9" fmla="*/ 121028 h 270534"/>
              <a:gd name="connsiteX10" fmla="*/ 1561324 w 1589068"/>
              <a:gd name="connsiteY10" fmla="*/ 255748 h 270534"/>
              <a:gd name="connsiteX11" fmla="*/ 1589068 w 1589068"/>
              <a:gd name="connsiteY11" fmla="*/ 270534 h 270534"/>
              <a:gd name="connsiteX12" fmla="*/ 1586 w 1589068"/>
              <a:gd name="connsiteY12" fmla="*/ 261562 h 270534"/>
              <a:gd name="connsiteX0" fmla="*/ 1586 w 1589068"/>
              <a:gd name="connsiteY0" fmla="*/ 261562 h 270534"/>
              <a:gd name="connsiteX1" fmla="*/ 0 w 1589068"/>
              <a:gd name="connsiteY1" fmla="*/ 12153 h 270534"/>
              <a:gd name="connsiteX2" fmla="*/ 109881 w 1589068"/>
              <a:gd name="connsiteY2" fmla="*/ 0 h 270534"/>
              <a:gd name="connsiteX3" fmla="*/ 195493 w 1589068"/>
              <a:gd name="connsiteY3" fmla="*/ 547 h 270534"/>
              <a:gd name="connsiteX4" fmla="*/ 288242 w 1589068"/>
              <a:gd name="connsiteY4" fmla="*/ 1 h 270534"/>
              <a:gd name="connsiteX5" fmla="*/ 447576 w 1589068"/>
              <a:gd name="connsiteY5" fmla="*/ 8217 h 270534"/>
              <a:gd name="connsiteX6" fmla="*/ 579647 w 1589068"/>
              <a:gd name="connsiteY6" fmla="*/ 40524 h 270534"/>
              <a:gd name="connsiteX7" fmla="*/ 730570 w 1589068"/>
              <a:gd name="connsiteY7" fmla="*/ 60789 h 270534"/>
              <a:gd name="connsiteX8" fmla="*/ 842515 w 1589068"/>
              <a:gd name="connsiteY8" fmla="*/ 82146 h 270534"/>
              <a:gd name="connsiteX9" fmla="*/ 998988 w 1589068"/>
              <a:gd name="connsiteY9" fmla="*/ 121028 h 270534"/>
              <a:gd name="connsiteX10" fmla="*/ 1561324 w 1589068"/>
              <a:gd name="connsiteY10" fmla="*/ 255748 h 270534"/>
              <a:gd name="connsiteX11" fmla="*/ 1589068 w 1589068"/>
              <a:gd name="connsiteY11" fmla="*/ 270534 h 270534"/>
              <a:gd name="connsiteX12" fmla="*/ 1586 w 1589068"/>
              <a:gd name="connsiteY12" fmla="*/ 261562 h 270534"/>
              <a:gd name="connsiteX0" fmla="*/ 1586 w 1589068"/>
              <a:gd name="connsiteY0" fmla="*/ 261562 h 270534"/>
              <a:gd name="connsiteX1" fmla="*/ 0 w 1589068"/>
              <a:gd name="connsiteY1" fmla="*/ 12153 h 270534"/>
              <a:gd name="connsiteX2" fmla="*/ 109881 w 1589068"/>
              <a:gd name="connsiteY2" fmla="*/ 0 h 270534"/>
              <a:gd name="connsiteX3" fmla="*/ 195493 w 1589068"/>
              <a:gd name="connsiteY3" fmla="*/ 547 h 270534"/>
              <a:gd name="connsiteX4" fmla="*/ 288242 w 1589068"/>
              <a:gd name="connsiteY4" fmla="*/ 1 h 270534"/>
              <a:gd name="connsiteX5" fmla="*/ 425380 w 1589068"/>
              <a:gd name="connsiteY5" fmla="*/ 21361 h 270534"/>
              <a:gd name="connsiteX6" fmla="*/ 579647 w 1589068"/>
              <a:gd name="connsiteY6" fmla="*/ 40524 h 270534"/>
              <a:gd name="connsiteX7" fmla="*/ 730570 w 1589068"/>
              <a:gd name="connsiteY7" fmla="*/ 60789 h 270534"/>
              <a:gd name="connsiteX8" fmla="*/ 842515 w 1589068"/>
              <a:gd name="connsiteY8" fmla="*/ 82146 h 270534"/>
              <a:gd name="connsiteX9" fmla="*/ 998988 w 1589068"/>
              <a:gd name="connsiteY9" fmla="*/ 121028 h 270534"/>
              <a:gd name="connsiteX10" fmla="*/ 1561324 w 1589068"/>
              <a:gd name="connsiteY10" fmla="*/ 255748 h 270534"/>
              <a:gd name="connsiteX11" fmla="*/ 1589068 w 1589068"/>
              <a:gd name="connsiteY11" fmla="*/ 270534 h 270534"/>
              <a:gd name="connsiteX12" fmla="*/ 1586 w 1589068"/>
              <a:gd name="connsiteY12" fmla="*/ 261562 h 270534"/>
              <a:gd name="connsiteX0" fmla="*/ 1586 w 1589068"/>
              <a:gd name="connsiteY0" fmla="*/ 261562 h 270534"/>
              <a:gd name="connsiteX1" fmla="*/ 0 w 1589068"/>
              <a:gd name="connsiteY1" fmla="*/ 12153 h 270534"/>
              <a:gd name="connsiteX2" fmla="*/ 109881 w 1589068"/>
              <a:gd name="connsiteY2" fmla="*/ 0 h 270534"/>
              <a:gd name="connsiteX3" fmla="*/ 195493 w 1589068"/>
              <a:gd name="connsiteY3" fmla="*/ 547 h 270534"/>
              <a:gd name="connsiteX4" fmla="*/ 259705 w 1589068"/>
              <a:gd name="connsiteY4" fmla="*/ 15335 h 270534"/>
              <a:gd name="connsiteX5" fmla="*/ 425380 w 1589068"/>
              <a:gd name="connsiteY5" fmla="*/ 21361 h 270534"/>
              <a:gd name="connsiteX6" fmla="*/ 579647 w 1589068"/>
              <a:gd name="connsiteY6" fmla="*/ 40524 h 270534"/>
              <a:gd name="connsiteX7" fmla="*/ 730570 w 1589068"/>
              <a:gd name="connsiteY7" fmla="*/ 60789 h 270534"/>
              <a:gd name="connsiteX8" fmla="*/ 842515 w 1589068"/>
              <a:gd name="connsiteY8" fmla="*/ 82146 h 270534"/>
              <a:gd name="connsiteX9" fmla="*/ 998988 w 1589068"/>
              <a:gd name="connsiteY9" fmla="*/ 121028 h 270534"/>
              <a:gd name="connsiteX10" fmla="*/ 1561324 w 1589068"/>
              <a:gd name="connsiteY10" fmla="*/ 255748 h 270534"/>
              <a:gd name="connsiteX11" fmla="*/ 1589068 w 1589068"/>
              <a:gd name="connsiteY11" fmla="*/ 270534 h 270534"/>
              <a:gd name="connsiteX12" fmla="*/ 1586 w 1589068"/>
              <a:gd name="connsiteY12" fmla="*/ 261562 h 270534"/>
              <a:gd name="connsiteX0" fmla="*/ 1586 w 1589068"/>
              <a:gd name="connsiteY0" fmla="*/ 261562 h 270534"/>
              <a:gd name="connsiteX1" fmla="*/ 0 w 1589068"/>
              <a:gd name="connsiteY1" fmla="*/ 12153 h 270534"/>
              <a:gd name="connsiteX2" fmla="*/ 109881 w 1589068"/>
              <a:gd name="connsiteY2" fmla="*/ 0 h 270534"/>
              <a:gd name="connsiteX3" fmla="*/ 259705 w 1589068"/>
              <a:gd name="connsiteY3" fmla="*/ 15335 h 270534"/>
              <a:gd name="connsiteX4" fmla="*/ 425380 w 1589068"/>
              <a:gd name="connsiteY4" fmla="*/ 21361 h 270534"/>
              <a:gd name="connsiteX5" fmla="*/ 579647 w 1589068"/>
              <a:gd name="connsiteY5" fmla="*/ 40524 h 270534"/>
              <a:gd name="connsiteX6" fmla="*/ 730570 w 1589068"/>
              <a:gd name="connsiteY6" fmla="*/ 60789 h 270534"/>
              <a:gd name="connsiteX7" fmla="*/ 842515 w 1589068"/>
              <a:gd name="connsiteY7" fmla="*/ 82146 h 270534"/>
              <a:gd name="connsiteX8" fmla="*/ 998988 w 1589068"/>
              <a:gd name="connsiteY8" fmla="*/ 121028 h 270534"/>
              <a:gd name="connsiteX9" fmla="*/ 1561324 w 1589068"/>
              <a:gd name="connsiteY9" fmla="*/ 255748 h 270534"/>
              <a:gd name="connsiteX10" fmla="*/ 1589068 w 1589068"/>
              <a:gd name="connsiteY10" fmla="*/ 270534 h 270534"/>
              <a:gd name="connsiteX11" fmla="*/ 1586 w 1589068"/>
              <a:gd name="connsiteY11" fmla="*/ 261562 h 270534"/>
              <a:gd name="connsiteX0" fmla="*/ 1586 w 1589068"/>
              <a:gd name="connsiteY0" fmla="*/ 249409 h 258381"/>
              <a:gd name="connsiteX1" fmla="*/ 0 w 1589068"/>
              <a:gd name="connsiteY1" fmla="*/ 0 h 258381"/>
              <a:gd name="connsiteX2" fmla="*/ 122564 w 1589068"/>
              <a:gd name="connsiteY2" fmla="*/ 990 h 258381"/>
              <a:gd name="connsiteX3" fmla="*/ 259705 w 1589068"/>
              <a:gd name="connsiteY3" fmla="*/ 3182 h 258381"/>
              <a:gd name="connsiteX4" fmla="*/ 425380 w 1589068"/>
              <a:gd name="connsiteY4" fmla="*/ 9208 h 258381"/>
              <a:gd name="connsiteX5" fmla="*/ 579647 w 1589068"/>
              <a:gd name="connsiteY5" fmla="*/ 28371 h 258381"/>
              <a:gd name="connsiteX6" fmla="*/ 730570 w 1589068"/>
              <a:gd name="connsiteY6" fmla="*/ 48636 h 258381"/>
              <a:gd name="connsiteX7" fmla="*/ 842515 w 1589068"/>
              <a:gd name="connsiteY7" fmla="*/ 69993 h 258381"/>
              <a:gd name="connsiteX8" fmla="*/ 998988 w 1589068"/>
              <a:gd name="connsiteY8" fmla="*/ 108875 h 258381"/>
              <a:gd name="connsiteX9" fmla="*/ 1561324 w 1589068"/>
              <a:gd name="connsiteY9" fmla="*/ 243595 h 258381"/>
              <a:gd name="connsiteX10" fmla="*/ 1589068 w 1589068"/>
              <a:gd name="connsiteY10" fmla="*/ 258381 h 258381"/>
              <a:gd name="connsiteX11" fmla="*/ 1586 w 1589068"/>
              <a:gd name="connsiteY11" fmla="*/ 249409 h 258381"/>
              <a:gd name="connsiteX0" fmla="*/ 1586 w 1561326"/>
              <a:gd name="connsiteY0" fmla="*/ 249409 h 258381"/>
              <a:gd name="connsiteX1" fmla="*/ 0 w 1561326"/>
              <a:gd name="connsiteY1" fmla="*/ 0 h 258381"/>
              <a:gd name="connsiteX2" fmla="*/ 122564 w 1561326"/>
              <a:gd name="connsiteY2" fmla="*/ 990 h 258381"/>
              <a:gd name="connsiteX3" fmla="*/ 259705 w 1561326"/>
              <a:gd name="connsiteY3" fmla="*/ 3182 h 258381"/>
              <a:gd name="connsiteX4" fmla="*/ 425380 w 1561326"/>
              <a:gd name="connsiteY4" fmla="*/ 9208 h 258381"/>
              <a:gd name="connsiteX5" fmla="*/ 579647 w 1561326"/>
              <a:gd name="connsiteY5" fmla="*/ 28371 h 258381"/>
              <a:gd name="connsiteX6" fmla="*/ 730570 w 1561326"/>
              <a:gd name="connsiteY6" fmla="*/ 48636 h 258381"/>
              <a:gd name="connsiteX7" fmla="*/ 842515 w 1561326"/>
              <a:gd name="connsiteY7" fmla="*/ 69993 h 258381"/>
              <a:gd name="connsiteX8" fmla="*/ 998988 w 1561326"/>
              <a:gd name="connsiteY8" fmla="*/ 108875 h 258381"/>
              <a:gd name="connsiteX9" fmla="*/ 1561324 w 1561326"/>
              <a:gd name="connsiteY9" fmla="*/ 243595 h 258381"/>
              <a:gd name="connsiteX10" fmla="*/ 1334609 w 1561326"/>
              <a:gd name="connsiteY10" fmla="*/ 258381 h 258381"/>
              <a:gd name="connsiteX11" fmla="*/ 1586 w 1561326"/>
              <a:gd name="connsiteY11" fmla="*/ 249409 h 258381"/>
              <a:gd name="connsiteX0" fmla="*/ 1586 w 1334609"/>
              <a:gd name="connsiteY0" fmla="*/ 249409 h 258381"/>
              <a:gd name="connsiteX1" fmla="*/ 0 w 1334609"/>
              <a:gd name="connsiteY1" fmla="*/ 0 h 258381"/>
              <a:gd name="connsiteX2" fmla="*/ 122564 w 1334609"/>
              <a:gd name="connsiteY2" fmla="*/ 990 h 258381"/>
              <a:gd name="connsiteX3" fmla="*/ 259705 w 1334609"/>
              <a:gd name="connsiteY3" fmla="*/ 3182 h 258381"/>
              <a:gd name="connsiteX4" fmla="*/ 425380 w 1334609"/>
              <a:gd name="connsiteY4" fmla="*/ 9208 h 258381"/>
              <a:gd name="connsiteX5" fmla="*/ 579647 w 1334609"/>
              <a:gd name="connsiteY5" fmla="*/ 28371 h 258381"/>
              <a:gd name="connsiteX6" fmla="*/ 730570 w 1334609"/>
              <a:gd name="connsiteY6" fmla="*/ 48636 h 258381"/>
              <a:gd name="connsiteX7" fmla="*/ 842515 w 1334609"/>
              <a:gd name="connsiteY7" fmla="*/ 69993 h 258381"/>
              <a:gd name="connsiteX8" fmla="*/ 998988 w 1334609"/>
              <a:gd name="connsiteY8" fmla="*/ 108875 h 258381"/>
              <a:gd name="connsiteX9" fmla="*/ 1254546 w 1334609"/>
              <a:gd name="connsiteY9" fmla="*/ 200879 h 258381"/>
              <a:gd name="connsiteX10" fmla="*/ 1334609 w 1334609"/>
              <a:gd name="connsiteY10" fmla="*/ 258381 h 258381"/>
              <a:gd name="connsiteX11" fmla="*/ 1586 w 1334609"/>
              <a:gd name="connsiteY11" fmla="*/ 249409 h 258381"/>
              <a:gd name="connsiteX0" fmla="*/ 1586 w 1334609"/>
              <a:gd name="connsiteY0" fmla="*/ 249409 h 258381"/>
              <a:gd name="connsiteX1" fmla="*/ 0 w 1334609"/>
              <a:gd name="connsiteY1" fmla="*/ 0 h 258381"/>
              <a:gd name="connsiteX2" fmla="*/ 122564 w 1334609"/>
              <a:gd name="connsiteY2" fmla="*/ 990 h 258381"/>
              <a:gd name="connsiteX3" fmla="*/ 259705 w 1334609"/>
              <a:gd name="connsiteY3" fmla="*/ 3182 h 258381"/>
              <a:gd name="connsiteX4" fmla="*/ 425380 w 1334609"/>
              <a:gd name="connsiteY4" fmla="*/ 9208 h 258381"/>
              <a:gd name="connsiteX5" fmla="*/ 579647 w 1334609"/>
              <a:gd name="connsiteY5" fmla="*/ 28371 h 258381"/>
              <a:gd name="connsiteX6" fmla="*/ 730570 w 1334609"/>
              <a:gd name="connsiteY6" fmla="*/ 48636 h 258381"/>
              <a:gd name="connsiteX7" fmla="*/ 842515 w 1334609"/>
              <a:gd name="connsiteY7" fmla="*/ 69993 h 258381"/>
              <a:gd name="connsiteX8" fmla="*/ 998988 w 1334609"/>
              <a:gd name="connsiteY8" fmla="*/ 108875 h 258381"/>
              <a:gd name="connsiteX9" fmla="*/ 1254546 w 1334609"/>
              <a:gd name="connsiteY9" fmla="*/ 200879 h 258381"/>
              <a:gd name="connsiteX10" fmla="*/ 1334609 w 1334609"/>
              <a:gd name="connsiteY10" fmla="*/ 258381 h 258381"/>
              <a:gd name="connsiteX11" fmla="*/ 1586 w 1334609"/>
              <a:gd name="connsiteY11" fmla="*/ 249409 h 258381"/>
              <a:gd name="connsiteX0" fmla="*/ 1586 w 1334609"/>
              <a:gd name="connsiteY0" fmla="*/ 249409 h 258381"/>
              <a:gd name="connsiteX1" fmla="*/ 0 w 1334609"/>
              <a:gd name="connsiteY1" fmla="*/ 0 h 258381"/>
              <a:gd name="connsiteX2" fmla="*/ 122564 w 1334609"/>
              <a:gd name="connsiteY2" fmla="*/ 990 h 258381"/>
              <a:gd name="connsiteX3" fmla="*/ 259705 w 1334609"/>
              <a:gd name="connsiteY3" fmla="*/ 3182 h 258381"/>
              <a:gd name="connsiteX4" fmla="*/ 425380 w 1334609"/>
              <a:gd name="connsiteY4" fmla="*/ 9208 h 258381"/>
              <a:gd name="connsiteX5" fmla="*/ 579647 w 1334609"/>
              <a:gd name="connsiteY5" fmla="*/ 28371 h 258381"/>
              <a:gd name="connsiteX6" fmla="*/ 730570 w 1334609"/>
              <a:gd name="connsiteY6" fmla="*/ 48636 h 258381"/>
              <a:gd name="connsiteX7" fmla="*/ 842515 w 1334609"/>
              <a:gd name="connsiteY7" fmla="*/ 69993 h 258381"/>
              <a:gd name="connsiteX8" fmla="*/ 998988 w 1334609"/>
              <a:gd name="connsiteY8" fmla="*/ 108875 h 258381"/>
              <a:gd name="connsiteX9" fmla="*/ 1192715 w 1334609"/>
              <a:gd name="connsiteY9" fmla="*/ 181164 h 258381"/>
              <a:gd name="connsiteX10" fmla="*/ 1334609 w 1334609"/>
              <a:gd name="connsiteY10" fmla="*/ 258381 h 258381"/>
              <a:gd name="connsiteX11" fmla="*/ 1586 w 1334609"/>
              <a:gd name="connsiteY11" fmla="*/ 249409 h 258381"/>
              <a:gd name="connsiteX0" fmla="*/ 1586 w 1272778"/>
              <a:gd name="connsiteY0" fmla="*/ 249409 h 260024"/>
              <a:gd name="connsiteX1" fmla="*/ 0 w 1272778"/>
              <a:gd name="connsiteY1" fmla="*/ 0 h 260024"/>
              <a:gd name="connsiteX2" fmla="*/ 122564 w 1272778"/>
              <a:gd name="connsiteY2" fmla="*/ 990 h 260024"/>
              <a:gd name="connsiteX3" fmla="*/ 259705 w 1272778"/>
              <a:gd name="connsiteY3" fmla="*/ 3182 h 260024"/>
              <a:gd name="connsiteX4" fmla="*/ 425380 w 1272778"/>
              <a:gd name="connsiteY4" fmla="*/ 9208 h 260024"/>
              <a:gd name="connsiteX5" fmla="*/ 579647 w 1272778"/>
              <a:gd name="connsiteY5" fmla="*/ 28371 h 260024"/>
              <a:gd name="connsiteX6" fmla="*/ 730570 w 1272778"/>
              <a:gd name="connsiteY6" fmla="*/ 48636 h 260024"/>
              <a:gd name="connsiteX7" fmla="*/ 842515 w 1272778"/>
              <a:gd name="connsiteY7" fmla="*/ 69993 h 260024"/>
              <a:gd name="connsiteX8" fmla="*/ 998988 w 1272778"/>
              <a:gd name="connsiteY8" fmla="*/ 108875 h 260024"/>
              <a:gd name="connsiteX9" fmla="*/ 1192715 w 1272778"/>
              <a:gd name="connsiteY9" fmla="*/ 181164 h 260024"/>
              <a:gd name="connsiteX10" fmla="*/ 1272778 w 1272778"/>
              <a:gd name="connsiteY10" fmla="*/ 260024 h 260024"/>
              <a:gd name="connsiteX11" fmla="*/ 1586 w 1272778"/>
              <a:gd name="connsiteY11" fmla="*/ 249409 h 260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72778" h="260024">
                <a:moveTo>
                  <a:pt x="1586" y="249409"/>
                </a:moveTo>
                <a:cubicBezTo>
                  <a:pt x="265" y="136153"/>
                  <a:pt x="1321" y="113256"/>
                  <a:pt x="0" y="0"/>
                </a:cubicBezTo>
                <a:lnTo>
                  <a:pt x="122564" y="990"/>
                </a:lnTo>
                <a:lnTo>
                  <a:pt x="259705" y="3182"/>
                </a:lnTo>
                <a:lnTo>
                  <a:pt x="425380" y="9208"/>
                </a:lnTo>
                <a:cubicBezTo>
                  <a:pt x="425277" y="11216"/>
                  <a:pt x="579750" y="26363"/>
                  <a:pt x="579647" y="28371"/>
                </a:cubicBezTo>
                <a:lnTo>
                  <a:pt x="730570" y="48636"/>
                </a:lnTo>
                <a:lnTo>
                  <a:pt x="842515" y="69993"/>
                </a:lnTo>
                <a:cubicBezTo>
                  <a:pt x="878532" y="78664"/>
                  <a:pt x="917236" y="82132"/>
                  <a:pt x="998988" y="108875"/>
                </a:cubicBezTo>
                <a:cubicBezTo>
                  <a:pt x="1080740" y="135618"/>
                  <a:pt x="1108241" y="152139"/>
                  <a:pt x="1192715" y="181164"/>
                </a:cubicBezTo>
                <a:cubicBezTo>
                  <a:pt x="1236315" y="205625"/>
                  <a:pt x="1271985" y="227348"/>
                  <a:pt x="1272778" y="260024"/>
                </a:cubicBezTo>
                <a:lnTo>
                  <a:pt x="1586" y="249409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  <a:alpha val="50000"/>
            </a:schemeClr>
          </a:solidFill>
          <a:ln>
            <a:solidFill>
              <a:schemeClr val="accent3">
                <a:lumMod val="40000"/>
                <a:lumOff val="60000"/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 dirty="0"/>
          </a:p>
        </p:txBody>
      </p:sp>
      <p:sp>
        <p:nvSpPr>
          <p:cNvPr id="15" name="Freeform 14"/>
          <p:cNvSpPr/>
          <p:nvPr/>
        </p:nvSpPr>
        <p:spPr>
          <a:xfrm>
            <a:off x="4165600" y="2895600"/>
            <a:ext cx="4457700" cy="1085850"/>
          </a:xfrm>
          <a:custGeom>
            <a:avLst/>
            <a:gdLst>
              <a:gd name="connsiteX0" fmla="*/ 0 w 4457700"/>
              <a:gd name="connsiteY0" fmla="*/ 1085850 h 1085850"/>
              <a:gd name="connsiteX1" fmla="*/ 50800 w 4457700"/>
              <a:gd name="connsiteY1" fmla="*/ 914400 h 1085850"/>
              <a:gd name="connsiteX2" fmla="*/ 533400 w 4457700"/>
              <a:gd name="connsiteY2" fmla="*/ 717550 h 1085850"/>
              <a:gd name="connsiteX3" fmla="*/ 977900 w 4457700"/>
              <a:gd name="connsiteY3" fmla="*/ 546100 h 1085850"/>
              <a:gd name="connsiteX4" fmla="*/ 1600200 w 4457700"/>
              <a:gd name="connsiteY4" fmla="*/ 355600 h 1085850"/>
              <a:gd name="connsiteX5" fmla="*/ 2089150 w 4457700"/>
              <a:gd name="connsiteY5" fmla="*/ 228600 h 1085850"/>
              <a:gd name="connsiteX6" fmla="*/ 2571750 w 4457700"/>
              <a:gd name="connsiteY6" fmla="*/ 133350 h 1085850"/>
              <a:gd name="connsiteX7" fmla="*/ 2838450 w 4457700"/>
              <a:gd name="connsiteY7" fmla="*/ 114300 h 1085850"/>
              <a:gd name="connsiteX8" fmla="*/ 3175000 w 4457700"/>
              <a:gd name="connsiteY8" fmla="*/ 69850 h 1085850"/>
              <a:gd name="connsiteX9" fmla="*/ 3422650 w 4457700"/>
              <a:gd name="connsiteY9" fmla="*/ 57150 h 1085850"/>
              <a:gd name="connsiteX10" fmla="*/ 3651250 w 4457700"/>
              <a:gd name="connsiteY10" fmla="*/ 63500 h 1085850"/>
              <a:gd name="connsiteX11" fmla="*/ 3930650 w 4457700"/>
              <a:gd name="connsiteY11" fmla="*/ 38100 h 1085850"/>
              <a:gd name="connsiteX12" fmla="*/ 4146550 w 4457700"/>
              <a:gd name="connsiteY12" fmla="*/ 25400 h 1085850"/>
              <a:gd name="connsiteX13" fmla="*/ 4248150 w 4457700"/>
              <a:gd name="connsiteY13" fmla="*/ 0 h 1085850"/>
              <a:gd name="connsiteX14" fmla="*/ 4457700 w 4457700"/>
              <a:gd name="connsiteY14" fmla="*/ 6350 h 1085850"/>
              <a:gd name="connsiteX15" fmla="*/ 4451350 w 4457700"/>
              <a:gd name="connsiteY15" fmla="*/ 1085850 h 1085850"/>
              <a:gd name="connsiteX16" fmla="*/ 0 w 4457700"/>
              <a:gd name="connsiteY16" fmla="*/ 1085850 h 1085850"/>
              <a:gd name="connsiteX0" fmla="*/ 0 w 4457700"/>
              <a:gd name="connsiteY0" fmla="*/ 1085850 h 1085850"/>
              <a:gd name="connsiteX1" fmla="*/ 50800 w 4457700"/>
              <a:gd name="connsiteY1" fmla="*/ 914400 h 1085850"/>
              <a:gd name="connsiteX2" fmla="*/ 533400 w 4457700"/>
              <a:gd name="connsiteY2" fmla="*/ 717550 h 1085850"/>
              <a:gd name="connsiteX3" fmla="*/ 987425 w 4457700"/>
              <a:gd name="connsiteY3" fmla="*/ 541338 h 1085850"/>
              <a:gd name="connsiteX4" fmla="*/ 1600200 w 4457700"/>
              <a:gd name="connsiteY4" fmla="*/ 355600 h 1085850"/>
              <a:gd name="connsiteX5" fmla="*/ 2089150 w 4457700"/>
              <a:gd name="connsiteY5" fmla="*/ 228600 h 1085850"/>
              <a:gd name="connsiteX6" fmla="*/ 2571750 w 4457700"/>
              <a:gd name="connsiteY6" fmla="*/ 133350 h 1085850"/>
              <a:gd name="connsiteX7" fmla="*/ 2838450 w 4457700"/>
              <a:gd name="connsiteY7" fmla="*/ 114300 h 1085850"/>
              <a:gd name="connsiteX8" fmla="*/ 3175000 w 4457700"/>
              <a:gd name="connsiteY8" fmla="*/ 69850 h 1085850"/>
              <a:gd name="connsiteX9" fmla="*/ 3422650 w 4457700"/>
              <a:gd name="connsiteY9" fmla="*/ 57150 h 1085850"/>
              <a:gd name="connsiteX10" fmla="*/ 3651250 w 4457700"/>
              <a:gd name="connsiteY10" fmla="*/ 63500 h 1085850"/>
              <a:gd name="connsiteX11" fmla="*/ 3930650 w 4457700"/>
              <a:gd name="connsiteY11" fmla="*/ 38100 h 1085850"/>
              <a:gd name="connsiteX12" fmla="*/ 4146550 w 4457700"/>
              <a:gd name="connsiteY12" fmla="*/ 25400 h 1085850"/>
              <a:gd name="connsiteX13" fmla="*/ 4248150 w 4457700"/>
              <a:gd name="connsiteY13" fmla="*/ 0 h 1085850"/>
              <a:gd name="connsiteX14" fmla="*/ 4457700 w 4457700"/>
              <a:gd name="connsiteY14" fmla="*/ 6350 h 1085850"/>
              <a:gd name="connsiteX15" fmla="*/ 4451350 w 4457700"/>
              <a:gd name="connsiteY15" fmla="*/ 1085850 h 1085850"/>
              <a:gd name="connsiteX16" fmla="*/ 0 w 4457700"/>
              <a:gd name="connsiteY16" fmla="*/ 1085850 h 1085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57700" h="1085850">
                <a:moveTo>
                  <a:pt x="0" y="1085850"/>
                </a:moveTo>
                <a:lnTo>
                  <a:pt x="50800" y="914400"/>
                </a:lnTo>
                <a:lnTo>
                  <a:pt x="533400" y="717550"/>
                </a:lnTo>
                <a:lnTo>
                  <a:pt x="987425" y="541338"/>
                </a:lnTo>
                <a:lnTo>
                  <a:pt x="1600200" y="355600"/>
                </a:lnTo>
                <a:lnTo>
                  <a:pt x="2089150" y="228600"/>
                </a:lnTo>
                <a:lnTo>
                  <a:pt x="2571750" y="133350"/>
                </a:lnTo>
                <a:lnTo>
                  <a:pt x="2838450" y="114300"/>
                </a:lnTo>
                <a:lnTo>
                  <a:pt x="3175000" y="69850"/>
                </a:lnTo>
                <a:lnTo>
                  <a:pt x="3422650" y="57150"/>
                </a:lnTo>
                <a:lnTo>
                  <a:pt x="3651250" y="63500"/>
                </a:lnTo>
                <a:lnTo>
                  <a:pt x="3930650" y="38100"/>
                </a:lnTo>
                <a:lnTo>
                  <a:pt x="4146550" y="25400"/>
                </a:lnTo>
                <a:lnTo>
                  <a:pt x="4248150" y="0"/>
                </a:lnTo>
                <a:lnTo>
                  <a:pt x="4457700" y="6350"/>
                </a:lnTo>
                <a:cubicBezTo>
                  <a:pt x="4455583" y="366183"/>
                  <a:pt x="4453467" y="726017"/>
                  <a:pt x="4451350" y="1085850"/>
                </a:cubicBezTo>
                <a:lnTo>
                  <a:pt x="0" y="1085850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  <a:alpha val="50000"/>
            </a:schemeClr>
          </a:solidFill>
          <a:ln>
            <a:solidFill>
              <a:schemeClr val="accent3">
                <a:lumMod val="40000"/>
                <a:lumOff val="60000"/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/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045195"/>
              </p:ext>
            </p:extLst>
          </p:nvPr>
        </p:nvGraphicFramePr>
        <p:xfrm>
          <a:off x="533400" y="871538"/>
          <a:ext cx="8000999" cy="518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957"/>
                <a:gridCol w="2382715"/>
                <a:gridCol w="1838092"/>
                <a:gridCol w="1525235"/>
              </a:tblGrid>
              <a:tr h="4238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Hig</a:t>
                      </a:r>
                      <a:r>
                        <a:rPr lang="en-US" sz="1400" baseline="0" dirty="0" smtClean="0"/>
                        <a:t>h with target WC/</a:t>
                      </a:r>
                      <a:r>
                        <a:rPr lang="en-US" sz="1400" baseline="0" dirty="0" err="1" smtClean="0"/>
                        <a:t>WDM</a:t>
                      </a:r>
                      <a:endParaRPr lang="en-ZA" sz="1400" dirty="0" smtClean="0"/>
                    </a:p>
                  </a:txBody>
                  <a:tcPr marL="91431" marR="91431" marT="45755" marB="45755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Desalination for urban use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(from July 2018)</a:t>
                      </a:r>
                      <a:endParaRPr lang="en-ZA" sz="1400" dirty="0" smtClean="0"/>
                    </a:p>
                  </a:txBody>
                  <a:tcPr marL="91431" marR="91431" marT="45755" marB="45755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Unlawful removed </a:t>
                      </a:r>
                      <a:endParaRPr lang="en-ZA" sz="1400" dirty="0"/>
                    </a:p>
                  </a:txBody>
                  <a:tcPr marL="91431" marR="91431" marT="45755" marB="45755" anchor="ctr"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Re-use (Tshwane</a:t>
                      </a:r>
                      <a:r>
                        <a:rPr lang="en-ZA" sz="1400" baseline="0" dirty="0" smtClean="0"/>
                        <a:t> )</a:t>
                      </a:r>
                      <a:endParaRPr lang="en-ZA" sz="1400" dirty="0"/>
                    </a:p>
                  </a:txBody>
                  <a:tcPr marL="91431" marR="91431" marT="45755" marB="45755" anchor="ctr"/>
                </a:tc>
              </a:tr>
            </a:tbl>
          </a:graphicData>
        </a:graphic>
      </p:graphicFrame>
      <p:sp>
        <p:nvSpPr>
          <p:cNvPr id="38" name="Rectangle 37"/>
          <p:cNvSpPr/>
          <p:nvPr/>
        </p:nvSpPr>
        <p:spPr bwMode="auto">
          <a:xfrm>
            <a:off x="1417639" y="2743600"/>
            <a:ext cx="2475706" cy="669131"/>
          </a:xfrm>
          <a:prstGeom prst="rect">
            <a:avLst/>
          </a:prstGeom>
          <a:solidFill>
            <a:schemeClr val="bg2">
              <a:alpha val="66000"/>
            </a:schemeClr>
          </a:solidFill>
          <a:ln w="6350">
            <a:solidFill>
              <a:schemeClr val="tx1"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ZA" sz="1400" dirty="0" smtClean="0">
                <a:solidFill>
                  <a:sysClr val="windowText" lastClr="000000"/>
                </a:solidFill>
              </a:rPr>
              <a:t>Short term availability due to current reservoir volumes</a:t>
            </a:r>
            <a:endParaRPr lang="en-ZA" sz="1400" dirty="0">
              <a:solidFill>
                <a:sysClr val="windowText" lastClr="000000"/>
              </a:solidFill>
            </a:endParaRPr>
          </a:p>
        </p:txBody>
      </p:sp>
      <p:cxnSp>
        <p:nvCxnSpPr>
          <p:cNvPr id="7" name="Straight Arrow Connector 6"/>
          <p:cNvCxnSpPr>
            <a:stCxn id="38" idx="2"/>
            <a:endCxn id="13" idx="4"/>
          </p:cNvCxnSpPr>
          <p:nvPr/>
        </p:nvCxnSpPr>
        <p:spPr>
          <a:xfrm>
            <a:off x="2655492" y="3412731"/>
            <a:ext cx="370593" cy="212333"/>
          </a:xfrm>
          <a:prstGeom prst="straightConnector1">
            <a:avLst/>
          </a:prstGeom>
          <a:ln w="9525">
            <a:solidFill>
              <a:schemeClr val="tx1">
                <a:alpha val="65000"/>
              </a:schemeClr>
            </a:solidFill>
            <a:prstDash val="sysDot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8447088" y="2878138"/>
            <a:ext cx="0" cy="1108075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Freeform 29"/>
          <p:cNvSpPr/>
          <p:nvPr/>
        </p:nvSpPr>
        <p:spPr>
          <a:xfrm>
            <a:off x="3893344" y="3738503"/>
            <a:ext cx="500064" cy="250089"/>
          </a:xfrm>
          <a:custGeom>
            <a:avLst/>
            <a:gdLst>
              <a:gd name="connsiteX0" fmla="*/ 0 w 323850"/>
              <a:gd name="connsiteY0" fmla="*/ 173831 h 183356"/>
              <a:gd name="connsiteX1" fmla="*/ 173831 w 323850"/>
              <a:gd name="connsiteY1" fmla="*/ 52387 h 183356"/>
              <a:gd name="connsiteX2" fmla="*/ 323850 w 323850"/>
              <a:gd name="connsiteY2" fmla="*/ 0 h 183356"/>
              <a:gd name="connsiteX3" fmla="*/ 261937 w 323850"/>
              <a:gd name="connsiteY3" fmla="*/ 183356 h 183356"/>
              <a:gd name="connsiteX4" fmla="*/ 0 w 323850"/>
              <a:gd name="connsiteY4" fmla="*/ 173831 h 183356"/>
              <a:gd name="connsiteX0" fmla="*/ 0 w 500064"/>
              <a:gd name="connsiteY0" fmla="*/ 250082 h 259607"/>
              <a:gd name="connsiteX1" fmla="*/ 173831 w 500064"/>
              <a:gd name="connsiteY1" fmla="*/ 128638 h 259607"/>
              <a:gd name="connsiteX2" fmla="*/ 323850 w 500064"/>
              <a:gd name="connsiteY2" fmla="*/ 76251 h 259607"/>
              <a:gd name="connsiteX3" fmla="*/ 500062 w 500064"/>
              <a:gd name="connsiteY3" fmla="*/ 51 h 259607"/>
              <a:gd name="connsiteX4" fmla="*/ 261937 w 500064"/>
              <a:gd name="connsiteY4" fmla="*/ 259607 h 259607"/>
              <a:gd name="connsiteX5" fmla="*/ 0 w 500064"/>
              <a:gd name="connsiteY5" fmla="*/ 250082 h 259607"/>
              <a:gd name="connsiteX0" fmla="*/ 0 w 500064"/>
              <a:gd name="connsiteY0" fmla="*/ 250082 h 250082"/>
              <a:gd name="connsiteX1" fmla="*/ 173831 w 500064"/>
              <a:gd name="connsiteY1" fmla="*/ 128638 h 250082"/>
              <a:gd name="connsiteX2" fmla="*/ 323850 w 500064"/>
              <a:gd name="connsiteY2" fmla="*/ 76251 h 250082"/>
              <a:gd name="connsiteX3" fmla="*/ 500062 w 500064"/>
              <a:gd name="connsiteY3" fmla="*/ 51 h 250082"/>
              <a:gd name="connsiteX4" fmla="*/ 421481 w 500064"/>
              <a:gd name="connsiteY4" fmla="*/ 242939 h 250082"/>
              <a:gd name="connsiteX5" fmla="*/ 0 w 500064"/>
              <a:gd name="connsiteY5" fmla="*/ 250082 h 250082"/>
              <a:gd name="connsiteX0" fmla="*/ 0 w 500064"/>
              <a:gd name="connsiteY0" fmla="*/ 250089 h 250089"/>
              <a:gd name="connsiteX1" fmla="*/ 173831 w 500064"/>
              <a:gd name="connsiteY1" fmla="*/ 128645 h 250089"/>
              <a:gd name="connsiteX2" fmla="*/ 323850 w 500064"/>
              <a:gd name="connsiteY2" fmla="*/ 66733 h 250089"/>
              <a:gd name="connsiteX3" fmla="*/ 500062 w 500064"/>
              <a:gd name="connsiteY3" fmla="*/ 58 h 250089"/>
              <a:gd name="connsiteX4" fmla="*/ 421481 w 500064"/>
              <a:gd name="connsiteY4" fmla="*/ 242946 h 250089"/>
              <a:gd name="connsiteX5" fmla="*/ 0 w 500064"/>
              <a:gd name="connsiteY5" fmla="*/ 250089 h 250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0064" h="250089">
                <a:moveTo>
                  <a:pt x="0" y="250089"/>
                </a:moveTo>
                <a:lnTo>
                  <a:pt x="173831" y="128645"/>
                </a:lnTo>
                <a:lnTo>
                  <a:pt x="323850" y="66733"/>
                </a:lnTo>
                <a:cubicBezTo>
                  <a:pt x="323056" y="69114"/>
                  <a:pt x="500856" y="-2323"/>
                  <a:pt x="500062" y="58"/>
                </a:cubicBezTo>
                <a:lnTo>
                  <a:pt x="421481" y="242946"/>
                </a:lnTo>
                <a:lnTo>
                  <a:pt x="0" y="250089"/>
                </a:lnTo>
                <a:close/>
              </a:path>
            </a:pathLst>
          </a:custGeom>
          <a:solidFill>
            <a:srgbClr val="FF0000">
              <a:alpha val="4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98575" y="3969189"/>
            <a:ext cx="7312025" cy="6350"/>
          </a:xfrm>
          <a:prstGeom prst="line">
            <a:avLst/>
          </a:prstGeom>
          <a:ln w="50800">
            <a:solidFill>
              <a:srgbClr val="E06B0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463923" y="1434305"/>
            <a:ext cx="2379663" cy="954107"/>
          </a:xfrm>
          <a:prstGeom prst="rect">
            <a:avLst/>
          </a:prstGeom>
          <a:solidFill>
            <a:schemeClr val="bg2">
              <a:alpha val="66000"/>
            </a:schemeClr>
          </a:solidFill>
          <a:ln w="6350">
            <a:solidFill>
              <a:schemeClr val="tx1"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indent="0" algn="ctr">
              <a:defRPr sz="1400">
                <a:solidFill>
                  <a:sysClr val="windowText" lastClr="000000"/>
                </a:solidFill>
                <a:latin typeface="+mn-lt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</a:defRPr>
            </a:lvl5pPr>
            <a:lvl6pPr indent="0">
              <a:defRPr sz="1100">
                <a:solidFill>
                  <a:schemeClr val="lt1"/>
                </a:solidFill>
                <a:latin typeface="+mn-lt"/>
              </a:defRPr>
            </a:lvl6pPr>
            <a:lvl7pPr indent="0">
              <a:defRPr sz="1100">
                <a:solidFill>
                  <a:schemeClr val="lt1"/>
                </a:solidFill>
                <a:latin typeface="+mn-lt"/>
              </a:defRPr>
            </a:lvl7pPr>
            <a:lvl8pPr indent="0">
              <a:defRPr sz="1100">
                <a:solidFill>
                  <a:schemeClr val="lt1"/>
                </a:solidFill>
                <a:latin typeface="+mn-lt"/>
              </a:defRPr>
            </a:lvl8pPr>
            <a:lvl9pPr indent="0">
              <a:defRPr sz="1100">
                <a:solidFill>
                  <a:schemeClr val="lt1"/>
                </a:solidFill>
                <a:latin typeface="+mn-lt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ZA" dirty="0" smtClean="0"/>
              <a:t>High </a:t>
            </a:r>
            <a:r>
              <a:rPr lang="en-ZA" dirty="0"/>
              <a:t>water requirement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ZA" dirty="0" smtClean="0"/>
              <a:t>Unlawful </a:t>
            </a:r>
            <a:r>
              <a:rPr lang="en-ZA" dirty="0"/>
              <a:t>removed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ZA" dirty="0" smtClean="0"/>
              <a:t>WC/</a:t>
            </a:r>
            <a:r>
              <a:rPr lang="en-ZA" dirty="0" err="1" smtClean="0"/>
              <a:t>WDM</a:t>
            </a:r>
            <a:r>
              <a:rPr lang="en-ZA" dirty="0" smtClean="0"/>
              <a:t> savings</a:t>
            </a:r>
            <a:endParaRPr lang="en-ZA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ZA" dirty="0"/>
              <a:t>Tshwane re-use</a:t>
            </a:r>
          </a:p>
        </p:txBody>
      </p:sp>
      <p:cxnSp>
        <p:nvCxnSpPr>
          <p:cNvPr id="39" name="Straight Arrow Connector 38"/>
          <p:cNvCxnSpPr>
            <a:stCxn id="36" idx="2"/>
          </p:cNvCxnSpPr>
          <p:nvPr/>
        </p:nvCxnSpPr>
        <p:spPr>
          <a:xfrm>
            <a:off x="4653755" y="2388412"/>
            <a:ext cx="527845" cy="1005269"/>
          </a:xfrm>
          <a:prstGeom prst="straightConnector1">
            <a:avLst/>
          </a:prstGeom>
          <a:ln w="9525">
            <a:solidFill>
              <a:schemeClr val="tx1">
                <a:alpha val="65000"/>
              </a:schemeClr>
            </a:solidFill>
            <a:prstDash val="sysDot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019800" y="1415254"/>
            <a:ext cx="2532063" cy="523220"/>
          </a:xfrm>
          <a:prstGeom prst="rect">
            <a:avLst/>
          </a:prstGeom>
          <a:solidFill>
            <a:schemeClr val="bg2">
              <a:alpha val="66000"/>
            </a:schemeClr>
          </a:solidFill>
          <a:ln w="6350">
            <a:solidFill>
              <a:schemeClr val="tx1"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indent="0" algn="ctr">
              <a:defRPr sz="1400">
                <a:solidFill>
                  <a:sysClr val="windowText" lastClr="000000"/>
                </a:solidFill>
                <a:latin typeface="+mn-lt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</a:defRPr>
            </a:lvl5pPr>
            <a:lvl6pPr indent="0">
              <a:defRPr sz="1100">
                <a:solidFill>
                  <a:schemeClr val="lt1"/>
                </a:solidFill>
                <a:latin typeface="+mn-lt"/>
              </a:defRPr>
            </a:lvl6pPr>
            <a:lvl7pPr indent="0">
              <a:defRPr sz="1100">
                <a:solidFill>
                  <a:schemeClr val="lt1"/>
                </a:solidFill>
                <a:latin typeface="+mn-lt"/>
              </a:defRPr>
            </a:lvl7pPr>
            <a:lvl8pPr indent="0">
              <a:defRPr sz="1100">
                <a:solidFill>
                  <a:schemeClr val="lt1"/>
                </a:solidFill>
                <a:latin typeface="+mn-lt"/>
              </a:defRPr>
            </a:lvl8pPr>
            <a:lvl9pPr indent="0">
              <a:defRPr sz="1100">
                <a:solidFill>
                  <a:schemeClr val="lt1"/>
                </a:solidFill>
                <a:latin typeface="+mn-lt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ZA" dirty="0"/>
              <a:t> High water requirement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ZA" dirty="0"/>
              <a:t> Unlawful removed</a:t>
            </a:r>
          </a:p>
        </p:txBody>
      </p:sp>
      <p:cxnSp>
        <p:nvCxnSpPr>
          <p:cNvPr id="46" name="Straight Arrow Connector 45"/>
          <p:cNvCxnSpPr>
            <a:stCxn id="43" idx="2"/>
          </p:cNvCxnSpPr>
          <p:nvPr/>
        </p:nvCxnSpPr>
        <p:spPr>
          <a:xfrm>
            <a:off x="7285832" y="1938474"/>
            <a:ext cx="257968" cy="385626"/>
          </a:xfrm>
          <a:prstGeom prst="straightConnector1">
            <a:avLst/>
          </a:prstGeom>
          <a:ln w="9525">
            <a:solidFill>
              <a:schemeClr val="tx1">
                <a:alpha val="65000"/>
              </a:schemeClr>
            </a:solidFill>
            <a:prstDash val="sysDot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 bwMode="auto">
          <a:xfrm>
            <a:off x="6269699" y="3212782"/>
            <a:ext cx="1731301" cy="577850"/>
          </a:xfrm>
          <a:prstGeom prst="rect">
            <a:avLst/>
          </a:prstGeom>
          <a:solidFill>
            <a:schemeClr val="bg2">
              <a:alpha val="66000"/>
            </a:schemeClr>
          </a:solidFill>
          <a:ln w="6350">
            <a:solidFill>
              <a:schemeClr val="tx1"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ZA" sz="1400" dirty="0" err="1" smtClean="0">
                <a:solidFill>
                  <a:sysClr val="windowText" lastClr="000000"/>
                </a:solidFill>
              </a:rPr>
              <a:t>LHWP</a:t>
            </a:r>
            <a:r>
              <a:rPr lang="en-ZA" sz="1400" dirty="0" smtClean="0">
                <a:solidFill>
                  <a:sysClr val="windowText" lastClr="000000"/>
                </a:solidFill>
              </a:rPr>
              <a:t> Phase II Yield</a:t>
            </a:r>
          </a:p>
          <a:p>
            <a:pPr algn="ctr">
              <a:defRPr/>
            </a:pPr>
            <a:r>
              <a:rPr lang="en-ZA" sz="1400" dirty="0">
                <a:solidFill>
                  <a:sysClr val="windowText" lastClr="000000"/>
                </a:solidFill>
              </a:rPr>
              <a:t>(</a:t>
            </a:r>
            <a:r>
              <a:rPr lang="en-ZA" sz="1400" dirty="0" err="1" smtClean="0">
                <a:solidFill>
                  <a:sysClr val="windowText" lastClr="000000"/>
                </a:solidFill>
              </a:rPr>
              <a:t>Polihali</a:t>
            </a:r>
            <a:r>
              <a:rPr lang="en-ZA" sz="1400" dirty="0" smtClean="0">
                <a:solidFill>
                  <a:sysClr val="windowText" lastClr="000000"/>
                </a:solidFill>
              </a:rPr>
              <a:t> Dam)</a:t>
            </a:r>
            <a:endParaRPr lang="en-ZA" sz="1400" dirty="0">
              <a:solidFill>
                <a:sysClr val="windowText" lastClr="000000"/>
              </a:solidFill>
            </a:endParaRPr>
          </a:p>
        </p:txBody>
      </p:sp>
      <p:cxnSp>
        <p:nvCxnSpPr>
          <p:cNvPr id="50" name="Straight Arrow Connector 49"/>
          <p:cNvCxnSpPr>
            <a:stCxn id="49" idx="3"/>
          </p:cNvCxnSpPr>
          <p:nvPr/>
        </p:nvCxnSpPr>
        <p:spPr>
          <a:xfrm>
            <a:off x="8001000" y="3501707"/>
            <a:ext cx="446088" cy="123357"/>
          </a:xfrm>
          <a:prstGeom prst="straightConnector1">
            <a:avLst/>
          </a:prstGeom>
          <a:ln w="9525">
            <a:solidFill>
              <a:schemeClr val="tx1">
                <a:alpha val="65000"/>
              </a:schemeClr>
            </a:solidFill>
            <a:prstDash val="sysDot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Freeform 44"/>
          <p:cNvSpPr/>
          <p:nvPr/>
        </p:nvSpPr>
        <p:spPr>
          <a:xfrm>
            <a:off x="1306512" y="3934402"/>
            <a:ext cx="1499392" cy="530224"/>
          </a:xfrm>
          <a:custGeom>
            <a:avLst/>
            <a:gdLst>
              <a:gd name="connsiteX0" fmla="*/ 0 w 1131094"/>
              <a:gd name="connsiteY0" fmla="*/ 411956 h 411956"/>
              <a:gd name="connsiteX1" fmla="*/ 816769 w 1131094"/>
              <a:gd name="connsiteY1" fmla="*/ 92869 h 411956"/>
              <a:gd name="connsiteX2" fmla="*/ 1131094 w 1131094"/>
              <a:gd name="connsiteY2" fmla="*/ 0 h 411956"/>
              <a:gd name="connsiteX3" fmla="*/ 1131094 w 1131094"/>
              <a:gd name="connsiteY3" fmla="*/ 0 h 411956"/>
              <a:gd name="connsiteX0" fmla="*/ 0 w 1131094"/>
              <a:gd name="connsiteY0" fmla="*/ 411956 h 411956"/>
              <a:gd name="connsiteX1" fmla="*/ 816769 w 1131094"/>
              <a:gd name="connsiteY1" fmla="*/ 92869 h 411956"/>
              <a:gd name="connsiteX2" fmla="*/ 1063578 w 1131094"/>
              <a:gd name="connsiteY2" fmla="*/ 15906 h 411956"/>
              <a:gd name="connsiteX3" fmla="*/ 1131094 w 1131094"/>
              <a:gd name="connsiteY3" fmla="*/ 0 h 411956"/>
              <a:gd name="connsiteX4" fmla="*/ 1131094 w 1131094"/>
              <a:gd name="connsiteY4" fmla="*/ 0 h 411956"/>
              <a:gd name="connsiteX0" fmla="*/ 0 w 1440873"/>
              <a:gd name="connsiteY0" fmla="*/ 514547 h 514547"/>
              <a:gd name="connsiteX1" fmla="*/ 816769 w 1440873"/>
              <a:gd name="connsiteY1" fmla="*/ 195460 h 514547"/>
              <a:gd name="connsiteX2" fmla="*/ 1063578 w 1440873"/>
              <a:gd name="connsiteY2" fmla="*/ 118497 h 514547"/>
              <a:gd name="connsiteX3" fmla="*/ 1131094 w 1440873"/>
              <a:gd name="connsiteY3" fmla="*/ 102591 h 514547"/>
              <a:gd name="connsiteX4" fmla="*/ 1440873 w 1440873"/>
              <a:gd name="connsiteY4" fmla="*/ 0 h 514547"/>
              <a:gd name="connsiteX0" fmla="*/ 0 w 1509977"/>
              <a:gd name="connsiteY0" fmla="*/ 531247 h 531247"/>
              <a:gd name="connsiteX1" fmla="*/ 816769 w 1509977"/>
              <a:gd name="connsiteY1" fmla="*/ 212160 h 531247"/>
              <a:gd name="connsiteX2" fmla="*/ 1063578 w 1509977"/>
              <a:gd name="connsiteY2" fmla="*/ 135197 h 531247"/>
              <a:gd name="connsiteX3" fmla="*/ 1131094 w 1509977"/>
              <a:gd name="connsiteY3" fmla="*/ 119291 h 531247"/>
              <a:gd name="connsiteX4" fmla="*/ 1509977 w 1509977"/>
              <a:gd name="connsiteY4" fmla="*/ 0 h 531247"/>
              <a:gd name="connsiteX0" fmla="*/ 0 w 1486147"/>
              <a:gd name="connsiteY0" fmla="*/ 536018 h 536018"/>
              <a:gd name="connsiteX1" fmla="*/ 816769 w 1486147"/>
              <a:gd name="connsiteY1" fmla="*/ 216931 h 536018"/>
              <a:gd name="connsiteX2" fmla="*/ 1063578 w 1486147"/>
              <a:gd name="connsiteY2" fmla="*/ 139968 h 536018"/>
              <a:gd name="connsiteX3" fmla="*/ 1131094 w 1486147"/>
              <a:gd name="connsiteY3" fmla="*/ 124062 h 536018"/>
              <a:gd name="connsiteX4" fmla="*/ 1486147 w 1486147"/>
              <a:gd name="connsiteY4" fmla="*/ 0 h 536018"/>
              <a:gd name="connsiteX0" fmla="*/ 0 w 1490912"/>
              <a:gd name="connsiteY0" fmla="*/ 524088 h 524088"/>
              <a:gd name="connsiteX1" fmla="*/ 816769 w 1490912"/>
              <a:gd name="connsiteY1" fmla="*/ 205001 h 524088"/>
              <a:gd name="connsiteX2" fmla="*/ 1063578 w 1490912"/>
              <a:gd name="connsiteY2" fmla="*/ 128038 h 524088"/>
              <a:gd name="connsiteX3" fmla="*/ 1131094 w 1490912"/>
              <a:gd name="connsiteY3" fmla="*/ 112132 h 524088"/>
              <a:gd name="connsiteX4" fmla="*/ 1490912 w 1490912"/>
              <a:gd name="connsiteY4" fmla="*/ 0 h 524088"/>
              <a:gd name="connsiteX0" fmla="*/ 0 w 1500444"/>
              <a:gd name="connsiteY0" fmla="*/ 524088 h 524088"/>
              <a:gd name="connsiteX1" fmla="*/ 826301 w 1500444"/>
              <a:gd name="connsiteY1" fmla="*/ 205001 h 524088"/>
              <a:gd name="connsiteX2" fmla="*/ 1073110 w 1500444"/>
              <a:gd name="connsiteY2" fmla="*/ 128038 h 524088"/>
              <a:gd name="connsiteX3" fmla="*/ 1140626 w 1500444"/>
              <a:gd name="connsiteY3" fmla="*/ 112132 h 524088"/>
              <a:gd name="connsiteX4" fmla="*/ 1500444 w 1500444"/>
              <a:gd name="connsiteY4" fmla="*/ 0 h 524088"/>
              <a:gd name="connsiteX0" fmla="*/ 0 w 1500444"/>
              <a:gd name="connsiteY0" fmla="*/ 531246 h 531246"/>
              <a:gd name="connsiteX1" fmla="*/ 826301 w 1500444"/>
              <a:gd name="connsiteY1" fmla="*/ 205001 h 531246"/>
              <a:gd name="connsiteX2" fmla="*/ 1073110 w 1500444"/>
              <a:gd name="connsiteY2" fmla="*/ 128038 h 531246"/>
              <a:gd name="connsiteX3" fmla="*/ 1140626 w 1500444"/>
              <a:gd name="connsiteY3" fmla="*/ 112132 h 531246"/>
              <a:gd name="connsiteX4" fmla="*/ 1500444 w 1500444"/>
              <a:gd name="connsiteY4" fmla="*/ 0 h 531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0444" h="531246">
                <a:moveTo>
                  <a:pt x="0" y="531246"/>
                </a:moveTo>
                <a:lnTo>
                  <a:pt x="826301" y="205001"/>
                </a:lnTo>
                <a:cubicBezTo>
                  <a:pt x="1003564" y="138993"/>
                  <a:pt x="1020723" y="143516"/>
                  <a:pt x="1073110" y="128038"/>
                </a:cubicBezTo>
                <a:cubicBezTo>
                  <a:pt x="1125497" y="112560"/>
                  <a:pt x="1129373" y="114783"/>
                  <a:pt x="1140626" y="112132"/>
                </a:cubicBezTo>
                <a:lnTo>
                  <a:pt x="1500444" y="0"/>
                </a:lnTo>
              </a:path>
            </a:pathLst>
          </a:custGeom>
          <a:noFill/>
          <a:ln w="50800" cap="rnd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/>
          </a:p>
        </p:txBody>
      </p:sp>
      <p:sp>
        <p:nvSpPr>
          <p:cNvPr id="31" name="Slide Number Placeholder 3"/>
          <p:cNvSpPr txBox="1">
            <a:spLocks noGrp="1"/>
          </p:cNvSpPr>
          <p:nvPr/>
        </p:nvSpPr>
        <p:spPr bwMode="auto">
          <a:xfrm>
            <a:off x="4999038" y="6492875"/>
            <a:ext cx="9302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457200"/>
            <a:fld id="{1B04461F-6F81-4291-B258-CFB4B554D712}" type="slidenum">
              <a:rPr lang="en-GB" sz="1400">
                <a:solidFill>
                  <a:prstClr val="black"/>
                </a:solidFill>
                <a:latin typeface="Calibri" pitchFamily="34" charset="0"/>
                <a:ea typeface="ＭＳ Ｐゴシック" pitchFamily="34" charset="-128"/>
              </a:rPr>
              <a:pPr algn="ctr" defTabSz="457200"/>
              <a:t>5</a:t>
            </a:fld>
            <a:endParaRPr lang="en-GB" sz="1400" dirty="0">
              <a:solidFill>
                <a:prstClr val="black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cxnSp>
        <p:nvCxnSpPr>
          <p:cNvPr id="32" name="Straight Arrow Connector 31"/>
          <p:cNvCxnSpPr>
            <a:stCxn id="42" idx="0"/>
          </p:cNvCxnSpPr>
          <p:nvPr/>
        </p:nvCxnSpPr>
        <p:spPr>
          <a:xfrm flipH="1" flipV="1">
            <a:off x="1835696" y="3988596"/>
            <a:ext cx="205036" cy="516729"/>
          </a:xfrm>
          <a:prstGeom prst="straightConnector1">
            <a:avLst/>
          </a:prstGeom>
          <a:ln w="9525">
            <a:solidFill>
              <a:schemeClr val="tx1">
                <a:alpha val="65000"/>
              </a:schemeClr>
            </a:solidFill>
            <a:prstDash val="sysDot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4330452" y="2879725"/>
            <a:ext cx="341312" cy="10795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Freeform 5"/>
          <p:cNvSpPr/>
          <p:nvPr/>
        </p:nvSpPr>
        <p:spPr>
          <a:xfrm>
            <a:off x="3619500" y="3248025"/>
            <a:ext cx="933450" cy="733425"/>
          </a:xfrm>
          <a:custGeom>
            <a:avLst/>
            <a:gdLst>
              <a:gd name="connsiteX0" fmla="*/ 0 w 933450"/>
              <a:gd name="connsiteY0" fmla="*/ 528638 h 723900"/>
              <a:gd name="connsiteX1" fmla="*/ 138113 w 933450"/>
              <a:gd name="connsiteY1" fmla="*/ 457200 h 723900"/>
              <a:gd name="connsiteX2" fmla="*/ 447675 w 933450"/>
              <a:gd name="connsiteY2" fmla="*/ 223838 h 723900"/>
              <a:gd name="connsiteX3" fmla="*/ 933450 w 933450"/>
              <a:gd name="connsiteY3" fmla="*/ 0 h 723900"/>
              <a:gd name="connsiteX4" fmla="*/ 785813 w 933450"/>
              <a:gd name="connsiteY4" fmla="*/ 485775 h 723900"/>
              <a:gd name="connsiteX5" fmla="*/ 461963 w 933450"/>
              <a:gd name="connsiteY5" fmla="*/ 614363 h 723900"/>
              <a:gd name="connsiteX6" fmla="*/ 261938 w 933450"/>
              <a:gd name="connsiteY6" fmla="*/ 723900 h 723900"/>
              <a:gd name="connsiteX7" fmla="*/ 209550 w 933450"/>
              <a:gd name="connsiteY7" fmla="*/ 652463 h 723900"/>
              <a:gd name="connsiteX8" fmla="*/ 161925 w 933450"/>
              <a:gd name="connsiteY8" fmla="*/ 614363 h 723900"/>
              <a:gd name="connsiteX9" fmla="*/ 76200 w 933450"/>
              <a:gd name="connsiteY9" fmla="*/ 566738 h 723900"/>
              <a:gd name="connsiteX10" fmla="*/ 0 w 933450"/>
              <a:gd name="connsiteY10" fmla="*/ 528638 h 723900"/>
              <a:gd name="connsiteX0" fmla="*/ 0 w 933450"/>
              <a:gd name="connsiteY0" fmla="*/ 528638 h 733425"/>
              <a:gd name="connsiteX1" fmla="*/ 138113 w 933450"/>
              <a:gd name="connsiteY1" fmla="*/ 457200 h 733425"/>
              <a:gd name="connsiteX2" fmla="*/ 447675 w 933450"/>
              <a:gd name="connsiteY2" fmla="*/ 223838 h 733425"/>
              <a:gd name="connsiteX3" fmla="*/ 933450 w 933450"/>
              <a:gd name="connsiteY3" fmla="*/ 0 h 733425"/>
              <a:gd name="connsiteX4" fmla="*/ 785813 w 933450"/>
              <a:gd name="connsiteY4" fmla="*/ 485775 h 733425"/>
              <a:gd name="connsiteX5" fmla="*/ 461963 w 933450"/>
              <a:gd name="connsiteY5" fmla="*/ 614363 h 733425"/>
              <a:gd name="connsiteX6" fmla="*/ 283369 w 933450"/>
              <a:gd name="connsiteY6" fmla="*/ 733425 h 733425"/>
              <a:gd name="connsiteX7" fmla="*/ 209550 w 933450"/>
              <a:gd name="connsiteY7" fmla="*/ 652463 h 733425"/>
              <a:gd name="connsiteX8" fmla="*/ 161925 w 933450"/>
              <a:gd name="connsiteY8" fmla="*/ 614363 h 733425"/>
              <a:gd name="connsiteX9" fmla="*/ 76200 w 933450"/>
              <a:gd name="connsiteY9" fmla="*/ 566738 h 733425"/>
              <a:gd name="connsiteX10" fmla="*/ 0 w 933450"/>
              <a:gd name="connsiteY10" fmla="*/ 528638 h 73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33450" h="733425">
                <a:moveTo>
                  <a:pt x="0" y="528638"/>
                </a:moveTo>
                <a:lnTo>
                  <a:pt x="138113" y="457200"/>
                </a:lnTo>
                <a:lnTo>
                  <a:pt x="447675" y="223838"/>
                </a:lnTo>
                <a:lnTo>
                  <a:pt x="933450" y="0"/>
                </a:lnTo>
                <a:lnTo>
                  <a:pt x="785813" y="485775"/>
                </a:lnTo>
                <a:lnTo>
                  <a:pt x="461963" y="614363"/>
                </a:lnTo>
                <a:lnTo>
                  <a:pt x="283369" y="733425"/>
                </a:lnTo>
                <a:lnTo>
                  <a:pt x="209550" y="652463"/>
                </a:lnTo>
                <a:lnTo>
                  <a:pt x="161925" y="614363"/>
                </a:lnTo>
                <a:lnTo>
                  <a:pt x="76200" y="566738"/>
                </a:lnTo>
                <a:lnTo>
                  <a:pt x="0" y="528638"/>
                </a:lnTo>
                <a:close/>
              </a:path>
            </a:pathLst>
          </a:custGeom>
          <a:pattFill prst="wdDnDiag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 bwMode="auto">
          <a:xfrm>
            <a:off x="251520" y="5949280"/>
            <a:ext cx="3944188" cy="338554"/>
          </a:xfrm>
          <a:prstGeom prst="rect">
            <a:avLst/>
          </a:prstGeom>
          <a:solidFill>
            <a:schemeClr val="bg1">
              <a:lumMod val="95000"/>
              <a:alpha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600" dirty="0" smtClean="0"/>
              <a:t>Elevated risks without WC/</a:t>
            </a:r>
            <a:r>
              <a:rPr lang="en-US" sz="1600" dirty="0" err="1" smtClean="0"/>
              <a:t>WDM</a:t>
            </a:r>
            <a:r>
              <a:rPr lang="en-US" sz="1600" dirty="0" smtClean="0"/>
              <a:t> savings </a:t>
            </a:r>
            <a:endParaRPr lang="en-ZA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7770" y="6021288"/>
            <a:ext cx="144016" cy="169069"/>
          </a:xfrm>
          <a:prstGeom prst="rect">
            <a:avLst/>
          </a:prstGeom>
          <a:pattFill prst="wdDnDiag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5685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27529" y="0"/>
            <a:ext cx="8540097" cy="1143000"/>
          </a:xfrm>
        </p:spPr>
        <p:txBody>
          <a:bodyPr anchor="ctr" anchorCtr="0"/>
          <a:lstStyle/>
          <a:p>
            <a:pPr algn="ctr"/>
            <a:r>
              <a:rPr lang="en-ZA" sz="3200" cap="none" dirty="0">
                <a:solidFill>
                  <a:schemeClr val="accent3">
                    <a:lumMod val="75000"/>
                  </a:schemeClr>
                </a:solidFill>
              </a:rPr>
              <a:t>Reconciliation Perspectives (2015)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830450" y="1143000"/>
            <a:ext cx="8337176" cy="372287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ZA" altLang="en-US" b="1" cap="none" dirty="0" smtClean="0">
                <a:solidFill>
                  <a:schemeClr val="tx1"/>
                </a:solidFill>
                <a:effectLst/>
              </a:rPr>
              <a:t>The following are essential </a:t>
            </a:r>
            <a:r>
              <a:rPr lang="en-ZA" altLang="en-US" cap="none" dirty="0">
                <a:solidFill>
                  <a:schemeClr val="tx1"/>
                </a:solidFill>
              </a:rPr>
              <a:t>to maintain balance Until LHWP Phase 2 can deliver </a:t>
            </a:r>
            <a:r>
              <a:rPr lang="en-ZA" altLang="en-US" cap="none" dirty="0" smtClean="0">
                <a:solidFill>
                  <a:schemeClr val="tx1"/>
                </a:solidFill>
              </a:rPr>
              <a:t>water:</a:t>
            </a:r>
            <a:endParaRPr lang="en-ZA" altLang="en-US" b="1" cap="none" dirty="0" smtClean="0">
              <a:solidFill>
                <a:schemeClr val="tx1"/>
              </a:solidFill>
              <a:effectLst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altLang="en-US" b="1" cap="none" dirty="0" smtClean="0">
                <a:solidFill>
                  <a:schemeClr val="tx1"/>
                </a:solidFill>
                <a:effectLst/>
              </a:rPr>
              <a:t>Water Conservation &amp; Water Demand Management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altLang="en-US" b="1" cap="none" dirty="0" smtClean="0">
                <a:solidFill>
                  <a:schemeClr val="tx1"/>
                </a:solidFill>
                <a:effectLst/>
              </a:rPr>
              <a:t>Eradication of Unlawful </a:t>
            </a:r>
            <a:r>
              <a:rPr lang="en-ZA" altLang="en-US" b="1" cap="none" dirty="0" smtClean="0">
                <a:solidFill>
                  <a:schemeClr val="tx1"/>
                </a:solidFill>
              </a:rPr>
              <a:t>Use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altLang="en-US" b="1" cap="none" dirty="0" smtClean="0">
                <a:solidFill>
                  <a:schemeClr val="tx1"/>
                </a:solidFill>
              </a:rPr>
              <a:t>D</a:t>
            </a:r>
            <a:r>
              <a:rPr lang="en-ZA" altLang="en-US" b="1" cap="none" dirty="0" smtClean="0">
                <a:solidFill>
                  <a:schemeClr val="tx1"/>
                </a:solidFill>
                <a:effectLst/>
              </a:rPr>
              <a:t>esalination </a:t>
            </a:r>
            <a:r>
              <a:rPr lang="en-ZA" altLang="en-US" cap="none" dirty="0">
                <a:solidFill>
                  <a:schemeClr val="tx1"/>
                </a:solidFill>
              </a:rPr>
              <a:t>a</a:t>
            </a:r>
            <a:r>
              <a:rPr lang="en-ZA" altLang="en-US" b="1" cap="none" dirty="0" smtClean="0">
                <a:solidFill>
                  <a:schemeClr val="tx1"/>
                </a:solidFill>
              </a:rPr>
              <a:t>nd Re-use </a:t>
            </a:r>
            <a:r>
              <a:rPr lang="en-ZA" altLang="en-US" cap="none" dirty="0">
                <a:solidFill>
                  <a:schemeClr val="tx1"/>
                </a:solidFill>
              </a:rPr>
              <a:t>o</a:t>
            </a:r>
            <a:r>
              <a:rPr lang="en-ZA" altLang="en-US" b="1" cap="none" dirty="0" smtClean="0">
                <a:solidFill>
                  <a:schemeClr val="tx1"/>
                </a:solidFill>
                <a:effectLst/>
              </a:rPr>
              <a:t>f Mine Water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altLang="en-US" b="1" cap="none" dirty="0" smtClean="0">
                <a:solidFill>
                  <a:schemeClr val="tx1"/>
                </a:solidFill>
                <a:effectLst/>
              </a:rPr>
              <a:t>Tshwane </a:t>
            </a:r>
            <a:r>
              <a:rPr lang="en-ZA" altLang="en-US" b="1" cap="none" dirty="0" smtClean="0">
                <a:solidFill>
                  <a:schemeClr val="tx1"/>
                </a:solidFill>
              </a:rPr>
              <a:t>R</a:t>
            </a:r>
            <a:r>
              <a:rPr lang="en-ZA" altLang="en-US" b="1" cap="none" dirty="0" smtClean="0">
                <a:solidFill>
                  <a:schemeClr val="tx1"/>
                </a:solidFill>
                <a:effectLst/>
              </a:rPr>
              <a:t>e-use Project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4999038" y="6492875"/>
            <a:ext cx="9302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457200"/>
            <a:fld id="{1B04461F-6F81-4291-B258-CFB4B554D712}" type="slidenum">
              <a:rPr lang="en-GB" sz="1400">
                <a:solidFill>
                  <a:prstClr val="black"/>
                </a:solidFill>
                <a:latin typeface="Calibri" pitchFamily="34" charset="0"/>
                <a:ea typeface="ＭＳ Ｐゴシック" pitchFamily="34" charset="-128"/>
              </a:rPr>
              <a:pPr algn="ctr" defTabSz="457200"/>
              <a:t>6</a:t>
            </a:fld>
            <a:endParaRPr lang="en-GB" sz="1400" dirty="0">
              <a:solidFill>
                <a:prstClr val="black"/>
              </a:solidFill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216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60612" y="0"/>
            <a:ext cx="8283388" cy="1143000"/>
          </a:xfrm>
        </p:spPr>
        <p:txBody>
          <a:bodyPr anchor="ctr" anchorCtr="0"/>
          <a:lstStyle/>
          <a:p>
            <a:pPr algn="ctr"/>
            <a:r>
              <a:rPr sz="3200" cap="none" dirty="0">
                <a:solidFill>
                  <a:schemeClr val="accent3">
                    <a:lumMod val="75000"/>
                  </a:schemeClr>
                </a:solidFill>
              </a:rPr>
              <a:t>Strategic Interventions (2015)</a:t>
            </a:r>
            <a:endParaRPr lang="en-ZA" sz="3200" cap="none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1124262" y="1006840"/>
            <a:ext cx="7867338" cy="5148282"/>
          </a:xfrm>
        </p:spPr>
        <p:txBody>
          <a:bodyPr/>
          <a:lstStyle/>
          <a:p>
            <a:pPr marL="342900" indent="-342900">
              <a:lnSpc>
                <a:spcPts val="288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ZA" altLang="en-US" cap="none" dirty="0" smtClean="0">
                <a:solidFill>
                  <a:schemeClr val="tx1"/>
                </a:solidFill>
                <a:effectLst/>
              </a:rPr>
              <a:t>Eradication of unlawful water use by </a:t>
            </a:r>
            <a:r>
              <a:rPr lang="en-ZA" altLang="en-US" cap="none" dirty="0" smtClean="0">
                <a:solidFill>
                  <a:srgbClr val="FF0000"/>
                </a:solidFill>
                <a:effectLst/>
              </a:rPr>
              <a:t>2015.</a:t>
            </a:r>
            <a:endParaRPr lang="en-ZA" altLang="en-US" cap="none" dirty="0" smtClean="0">
              <a:effectLst/>
            </a:endParaRPr>
          </a:p>
          <a:p>
            <a:pPr marL="342900" indent="-342900">
              <a:lnSpc>
                <a:spcPts val="288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ZA" altLang="en-US" cap="none" dirty="0" smtClean="0">
                <a:solidFill>
                  <a:schemeClr val="tx1"/>
                </a:solidFill>
                <a:effectLst/>
              </a:rPr>
              <a:t>Implementation of WC/</a:t>
            </a:r>
            <a:r>
              <a:rPr lang="en-ZA" altLang="en-US" cap="none" dirty="0" err="1" smtClean="0">
                <a:solidFill>
                  <a:schemeClr val="tx1"/>
                </a:solidFill>
                <a:effectLst/>
              </a:rPr>
              <a:t>WDM</a:t>
            </a:r>
            <a:r>
              <a:rPr lang="en-ZA" altLang="en-US" cap="none" dirty="0" smtClean="0">
                <a:solidFill>
                  <a:schemeClr val="tx1"/>
                </a:solidFill>
                <a:effectLst/>
              </a:rPr>
              <a:t> (project 15%) – achieve target savings by </a:t>
            </a:r>
            <a:r>
              <a:rPr lang="en-ZA" altLang="en-US" cap="none" dirty="0" smtClean="0">
                <a:solidFill>
                  <a:srgbClr val="FF0000"/>
                </a:solidFill>
                <a:effectLst/>
              </a:rPr>
              <a:t>2017.</a:t>
            </a:r>
            <a:endParaRPr lang="en-ZA" altLang="en-US" cap="none" dirty="0" smtClean="0">
              <a:effectLst/>
            </a:endParaRPr>
          </a:p>
          <a:p>
            <a:pPr marL="342900" indent="-342900">
              <a:lnSpc>
                <a:spcPts val="288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ZA" altLang="en-US" cap="none" dirty="0" smtClean="0">
                <a:solidFill>
                  <a:schemeClr val="tx1"/>
                </a:solidFill>
                <a:effectLst/>
              </a:rPr>
              <a:t>Implement phase 2 of LHWP by</a:t>
            </a:r>
            <a:r>
              <a:rPr lang="en-ZA" altLang="en-US" cap="none" dirty="0" smtClean="0">
                <a:effectLst/>
              </a:rPr>
              <a:t> </a:t>
            </a:r>
            <a:r>
              <a:rPr lang="en-ZA" altLang="en-US" cap="none" dirty="0" smtClean="0">
                <a:solidFill>
                  <a:srgbClr val="FF0000"/>
                </a:solidFill>
                <a:effectLst/>
              </a:rPr>
              <a:t>2023.</a:t>
            </a:r>
            <a:endParaRPr lang="en-ZA" altLang="en-US" cap="none" dirty="0" smtClean="0">
              <a:effectLst/>
            </a:endParaRPr>
          </a:p>
          <a:p>
            <a:pPr marL="342900" indent="-342900">
              <a:lnSpc>
                <a:spcPts val="288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ZA" altLang="en-US" cap="none" dirty="0" smtClean="0">
                <a:solidFill>
                  <a:schemeClr val="tx1"/>
                </a:solidFill>
                <a:effectLst/>
              </a:rPr>
              <a:t>Mine water effluent treatment and use by </a:t>
            </a:r>
            <a:r>
              <a:rPr lang="en-ZA" altLang="en-US" cap="none" dirty="0" smtClean="0">
                <a:solidFill>
                  <a:srgbClr val="FF0000"/>
                </a:solidFill>
                <a:effectLst/>
              </a:rPr>
              <a:t>2018.</a:t>
            </a:r>
            <a:endParaRPr lang="en-ZA" altLang="en-US" cap="none" dirty="0" smtClean="0">
              <a:effectLst/>
            </a:endParaRPr>
          </a:p>
          <a:p>
            <a:pPr marL="342900" indent="-342900">
              <a:lnSpc>
                <a:spcPts val="288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ZA" altLang="en-US" cap="none" dirty="0" smtClean="0">
                <a:solidFill>
                  <a:schemeClr val="tx1"/>
                </a:solidFill>
              </a:rPr>
              <a:t>Tshwane water augmentation project (re-use).</a:t>
            </a:r>
          </a:p>
          <a:p>
            <a:pPr marL="342900" indent="-342900">
              <a:lnSpc>
                <a:spcPts val="288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ZA" altLang="en-US" cap="none" dirty="0" smtClean="0">
                <a:solidFill>
                  <a:schemeClr val="tx1"/>
                </a:solidFill>
                <a:effectLst/>
              </a:rPr>
              <a:t>Plan yield replacement scheme in orange.</a:t>
            </a:r>
          </a:p>
          <a:p>
            <a:pPr marL="342900" indent="-342900">
              <a:lnSpc>
                <a:spcPts val="288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ZA" altLang="en-US" cap="none" dirty="0" smtClean="0">
                <a:solidFill>
                  <a:schemeClr val="tx1"/>
                </a:solidFill>
                <a:effectLst/>
              </a:rPr>
              <a:t>Manage uncertainties: Vaal, Crocodile and </a:t>
            </a:r>
            <a:r>
              <a:rPr lang="en-ZA" altLang="en-US" cap="none" dirty="0" err="1" smtClean="0">
                <a:solidFill>
                  <a:schemeClr val="tx1"/>
                </a:solidFill>
              </a:rPr>
              <a:t>O</a:t>
            </a:r>
            <a:r>
              <a:rPr lang="en-ZA" altLang="en-US" cap="none" dirty="0" err="1" smtClean="0">
                <a:solidFill>
                  <a:schemeClr val="tx1"/>
                </a:solidFill>
                <a:effectLst/>
              </a:rPr>
              <a:t>lifants</a:t>
            </a:r>
            <a:r>
              <a:rPr lang="en-ZA" altLang="en-US" cap="none" dirty="0" smtClean="0">
                <a:solidFill>
                  <a:schemeClr val="tx1"/>
                </a:solidFill>
                <a:effectLst/>
              </a:rPr>
              <a:t>.</a:t>
            </a:r>
          </a:p>
          <a:p>
            <a:pPr marL="342900" indent="-342900">
              <a:lnSpc>
                <a:spcPts val="288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ZA" altLang="en-US" cap="none" dirty="0" smtClean="0">
                <a:solidFill>
                  <a:schemeClr val="tx1"/>
                </a:solidFill>
              </a:rPr>
              <a:t>Implementation of integrated water quality management plan.</a:t>
            </a:r>
            <a:endParaRPr lang="en-ZA" altLang="en-US" cap="none" dirty="0" smtClean="0">
              <a:solidFill>
                <a:schemeClr val="tx1"/>
              </a:solidFill>
              <a:effectLst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4999038" y="6492875"/>
            <a:ext cx="9302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457200"/>
            <a:fld id="{1B04461F-6F81-4291-B258-CFB4B554D712}" type="slidenum">
              <a:rPr lang="en-GB" sz="1400">
                <a:solidFill>
                  <a:prstClr val="black"/>
                </a:solidFill>
                <a:latin typeface="Calibri" pitchFamily="34" charset="0"/>
                <a:ea typeface="ＭＳ Ｐゴシック" pitchFamily="34" charset="-128"/>
              </a:rPr>
              <a:pPr algn="ctr" defTabSz="457200"/>
              <a:t>7</a:t>
            </a:fld>
            <a:endParaRPr lang="en-GB" sz="1400" dirty="0">
              <a:solidFill>
                <a:prstClr val="black"/>
              </a:solidFill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343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9448" y="2588302"/>
            <a:ext cx="8184630" cy="1143000"/>
          </a:xfrm>
        </p:spPr>
        <p:txBody>
          <a:bodyPr>
            <a:noAutofit/>
          </a:bodyPr>
          <a:lstStyle/>
          <a:p>
            <a:pPr marL="342900" indent="-342900" algn="ctr">
              <a:lnSpc>
                <a:spcPts val="2880"/>
              </a:lnSpc>
              <a:spcBef>
                <a:spcPts val="0"/>
              </a:spcBef>
              <a:spcAft>
                <a:spcPts val="1200"/>
              </a:spcAft>
            </a:pPr>
            <a:r>
              <a:rPr lang="en-ZA" altLang="en-US" sz="3600" cap="none" dirty="0">
                <a:solidFill>
                  <a:schemeClr val="accent3">
                    <a:lumMod val="75000"/>
                  </a:schemeClr>
                </a:solidFill>
              </a:rPr>
              <a:t>Preliminary revised water </a:t>
            </a:r>
            <a:r>
              <a:rPr lang="en-ZA" altLang="en-US" sz="3600" cap="none" dirty="0" smtClean="0">
                <a:solidFill>
                  <a:schemeClr val="accent3">
                    <a:lumMod val="75000"/>
                  </a:schemeClr>
                </a:solidFill>
              </a:rPr>
              <a:t>balance</a:t>
            </a:r>
            <a:br>
              <a:rPr lang="en-ZA" altLang="en-US" sz="3600" cap="none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ZA" altLang="en-US" sz="3600" cap="none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ZA" altLang="en-US" sz="3600" cap="none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ZA" altLang="en-US" sz="3600" cap="none" dirty="0" smtClean="0">
                <a:solidFill>
                  <a:schemeClr val="accent3">
                    <a:lumMod val="75000"/>
                  </a:schemeClr>
                </a:solidFill>
              </a:rPr>
              <a:t>(February 2018)</a:t>
            </a:r>
            <a:endParaRPr lang="en-ZA" altLang="en-US" sz="3600" cap="none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7281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205922"/>
              </p:ext>
            </p:extLst>
          </p:nvPr>
        </p:nvGraphicFramePr>
        <p:xfrm>
          <a:off x="0" y="566056"/>
          <a:ext cx="9144000" cy="6291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89013" y="104775"/>
            <a:ext cx="7772400" cy="595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cap="none" dirty="0" smtClean="0"/>
              <a:t>Rand water demand projections for 2017/2018 </a:t>
            </a:r>
            <a:r>
              <a:rPr lang="en-GB" cap="none" dirty="0" err="1" smtClean="0"/>
              <a:t>AOA</a:t>
            </a:r>
            <a:r>
              <a:rPr lang="en-GB" cap="none" dirty="0" smtClean="0"/>
              <a:t> </a:t>
            </a:r>
            <a:endParaRPr lang="en-US" altLang="en-US" b="1" cap="none" dirty="0" smtClean="0">
              <a:solidFill>
                <a:srgbClr val="A4B16F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4343836" y="1613959"/>
            <a:ext cx="2079440" cy="578882"/>
          </a:xfrm>
          <a:prstGeom prst="wedgeRoundRectCallout">
            <a:avLst>
              <a:gd name="adj1" fmla="val 3209"/>
              <a:gd name="adj2" fmla="val -3005"/>
              <a:gd name="adj3" fmla="val 16667"/>
            </a:avLst>
          </a:prstGeom>
          <a:solidFill>
            <a:schemeClr val="bg2">
              <a:alpha val="91000"/>
            </a:schemeClr>
          </a:solidFill>
          <a:ln w="6350">
            <a:solidFill>
              <a:schemeClr val="tx1"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</a:rPr>
              <a:t>High Water Requirement </a:t>
            </a:r>
          </a:p>
          <a:p>
            <a:pPr algn="ctr"/>
            <a:r>
              <a:rPr lang="en-GB" sz="1400" dirty="0">
                <a:solidFill>
                  <a:sysClr val="windowText" lastClr="000000"/>
                </a:solidFill>
              </a:rPr>
              <a:t>Scenario</a:t>
            </a:r>
          </a:p>
        </p:txBody>
      </p:sp>
      <p:cxnSp>
        <p:nvCxnSpPr>
          <p:cNvPr id="11" name="Straight Arrow Connector 10"/>
          <p:cNvCxnSpPr>
            <a:stCxn id="5" idx="3"/>
          </p:cNvCxnSpPr>
          <p:nvPr/>
        </p:nvCxnSpPr>
        <p:spPr>
          <a:xfrm>
            <a:off x="6423276" y="1903400"/>
            <a:ext cx="1091496" cy="205071"/>
          </a:xfrm>
          <a:prstGeom prst="straightConnector1">
            <a:avLst/>
          </a:prstGeom>
          <a:ln w="12700">
            <a:solidFill>
              <a:schemeClr val="tx2"/>
            </a:solidFill>
            <a:prstDash val="sysDot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ounded Rectangular Callout 8"/>
          <p:cNvSpPr/>
          <p:nvPr/>
        </p:nvSpPr>
        <p:spPr>
          <a:xfrm>
            <a:off x="3668352" y="4248302"/>
            <a:ext cx="2079440" cy="578882"/>
          </a:xfrm>
          <a:prstGeom prst="wedgeRoundRectCallout">
            <a:avLst>
              <a:gd name="adj1" fmla="val 3209"/>
              <a:gd name="adj2" fmla="val -3005"/>
              <a:gd name="adj3" fmla="val 16667"/>
            </a:avLst>
          </a:prstGeom>
          <a:solidFill>
            <a:schemeClr val="bg2">
              <a:alpha val="91000"/>
            </a:schemeClr>
          </a:solidFill>
          <a:ln w="6350">
            <a:solidFill>
              <a:schemeClr val="tx1"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1400" dirty="0" smtClean="0">
                <a:solidFill>
                  <a:sysClr val="windowText" lastClr="000000"/>
                </a:solidFill>
              </a:rPr>
              <a:t>Reduction in water use due to restrictions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3" name="Freeform 127"/>
          <p:cNvSpPr>
            <a:spLocks/>
          </p:cNvSpPr>
          <p:nvPr/>
        </p:nvSpPr>
        <p:spPr bwMode="auto">
          <a:xfrm>
            <a:off x="5415305" y="1607609"/>
            <a:ext cx="3510979" cy="1633236"/>
          </a:xfrm>
          <a:custGeom>
            <a:avLst/>
            <a:gdLst>
              <a:gd name="T0" fmla="*/ 28 w 8574"/>
              <a:gd name="T1" fmla="*/ 3940 h 4014"/>
              <a:gd name="T2" fmla="*/ 528 w 8574"/>
              <a:gd name="T3" fmla="*/ 3748 h 4014"/>
              <a:gd name="T4" fmla="*/ 1025 w 8574"/>
              <a:gd name="T5" fmla="*/ 3509 h 4014"/>
              <a:gd name="T6" fmla="*/ 1526 w 8574"/>
              <a:gd name="T7" fmla="*/ 3289 h 4014"/>
              <a:gd name="T8" fmla="*/ 2021 w 8574"/>
              <a:gd name="T9" fmla="*/ 3061 h 4014"/>
              <a:gd name="T10" fmla="*/ 2522 w 8574"/>
              <a:gd name="T11" fmla="*/ 2833 h 4014"/>
              <a:gd name="T12" fmla="*/ 3021 w 8574"/>
              <a:gd name="T13" fmla="*/ 2601 h 4014"/>
              <a:gd name="T14" fmla="*/ 3521 w 8574"/>
              <a:gd name="T15" fmla="*/ 2361 h 4014"/>
              <a:gd name="T16" fmla="*/ 4021 w 8574"/>
              <a:gd name="T17" fmla="*/ 2125 h 4014"/>
              <a:gd name="T18" fmla="*/ 4521 w 8574"/>
              <a:gd name="T19" fmla="*/ 1885 h 4014"/>
              <a:gd name="T20" fmla="*/ 5021 w 8574"/>
              <a:gd name="T21" fmla="*/ 1641 h 4014"/>
              <a:gd name="T22" fmla="*/ 5521 w 8574"/>
              <a:gd name="T23" fmla="*/ 1397 h 4014"/>
              <a:gd name="T24" fmla="*/ 6020 w 8574"/>
              <a:gd name="T25" fmla="*/ 1141 h 4014"/>
              <a:gd name="T26" fmla="*/ 6522 w 8574"/>
              <a:gd name="T27" fmla="*/ 921 h 4014"/>
              <a:gd name="T28" fmla="*/ 7022 w 8574"/>
              <a:gd name="T29" fmla="*/ 701 h 4014"/>
              <a:gd name="T30" fmla="*/ 7522 w 8574"/>
              <a:gd name="T31" fmla="*/ 473 h 4014"/>
              <a:gd name="T32" fmla="*/ 8021 w 8574"/>
              <a:gd name="T33" fmla="*/ 241 h 4014"/>
              <a:gd name="T34" fmla="*/ 8517 w 8574"/>
              <a:gd name="T35" fmla="*/ 9 h 4014"/>
              <a:gd name="T36" fmla="*/ 8565 w 8574"/>
              <a:gd name="T37" fmla="*/ 26 h 4014"/>
              <a:gd name="T38" fmla="*/ 8548 w 8574"/>
              <a:gd name="T39" fmla="*/ 74 h 4014"/>
              <a:gd name="T40" fmla="*/ 8052 w 8574"/>
              <a:gd name="T41" fmla="*/ 306 h 4014"/>
              <a:gd name="T42" fmla="*/ 7551 w 8574"/>
              <a:gd name="T43" fmla="*/ 538 h 4014"/>
              <a:gd name="T44" fmla="*/ 7051 w 8574"/>
              <a:gd name="T45" fmla="*/ 766 h 4014"/>
              <a:gd name="T46" fmla="*/ 6551 w 8574"/>
              <a:gd name="T47" fmla="*/ 986 h 4014"/>
              <a:gd name="T48" fmla="*/ 6053 w 8574"/>
              <a:gd name="T49" fmla="*/ 1206 h 4014"/>
              <a:gd name="T50" fmla="*/ 5552 w 8574"/>
              <a:gd name="T51" fmla="*/ 1462 h 4014"/>
              <a:gd name="T52" fmla="*/ 5052 w 8574"/>
              <a:gd name="T53" fmla="*/ 1706 h 4014"/>
              <a:gd name="T54" fmla="*/ 4552 w 8574"/>
              <a:gd name="T55" fmla="*/ 1950 h 4014"/>
              <a:gd name="T56" fmla="*/ 4052 w 8574"/>
              <a:gd name="T57" fmla="*/ 2190 h 4014"/>
              <a:gd name="T58" fmla="*/ 3552 w 8574"/>
              <a:gd name="T59" fmla="*/ 2426 h 4014"/>
              <a:gd name="T60" fmla="*/ 3052 w 8574"/>
              <a:gd name="T61" fmla="*/ 2666 h 4014"/>
              <a:gd name="T62" fmla="*/ 2551 w 8574"/>
              <a:gd name="T63" fmla="*/ 2898 h 4014"/>
              <a:gd name="T64" fmla="*/ 2052 w 8574"/>
              <a:gd name="T65" fmla="*/ 3126 h 4014"/>
              <a:gd name="T66" fmla="*/ 1555 w 8574"/>
              <a:gd name="T67" fmla="*/ 3354 h 4014"/>
              <a:gd name="T68" fmla="*/ 1056 w 8574"/>
              <a:gd name="T69" fmla="*/ 3574 h 4014"/>
              <a:gd name="T70" fmla="*/ 553 w 8574"/>
              <a:gd name="T71" fmla="*/ 3815 h 4014"/>
              <a:gd name="T72" fmla="*/ 53 w 8574"/>
              <a:gd name="T73" fmla="*/ 4007 h 4014"/>
              <a:gd name="T74" fmla="*/ 7 w 8574"/>
              <a:gd name="T75" fmla="*/ 3986 h 4014"/>
              <a:gd name="T76" fmla="*/ 28 w 8574"/>
              <a:gd name="T77" fmla="*/ 3940 h 40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8574" h="4014">
                <a:moveTo>
                  <a:pt x="28" y="3940"/>
                </a:moveTo>
                <a:lnTo>
                  <a:pt x="528" y="3748"/>
                </a:lnTo>
                <a:lnTo>
                  <a:pt x="1025" y="3509"/>
                </a:lnTo>
                <a:lnTo>
                  <a:pt x="1526" y="3289"/>
                </a:lnTo>
                <a:lnTo>
                  <a:pt x="2021" y="3061"/>
                </a:lnTo>
                <a:lnTo>
                  <a:pt x="2522" y="2833"/>
                </a:lnTo>
                <a:lnTo>
                  <a:pt x="3021" y="2601"/>
                </a:lnTo>
                <a:lnTo>
                  <a:pt x="3521" y="2361"/>
                </a:lnTo>
                <a:lnTo>
                  <a:pt x="4021" y="2125"/>
                </a:lnTo>
                <a:lnTo>
                  <a:pt x="4521" y="1885"/>
                </a:lnTo>
                <a:lnTo>
                  <a:pt x="5021" y="1641"/>
                </a:lnTo>
                <a:lnTo>
                  <a:pt x="5521" y="1397"/>
                </a:lnTo>
                <a:lnTo>
                  <a:pt x="6020" y="1141"/>
                </a:lnTo>
                <a:lnTo>
                  <a:pt x="6522" y="921"/>
                </a:lnTo>
                <a:lnTo>
                  <a:pt x="7022" y="701"/>
                </a:lnTo>
                <a:lnTo>
                  <a:pt x="7522" y="473"/>
                </a:lnTo>
                <a:lnTo>
                  <a:pt x="8021" y="241"/>
                </a:lnTo>
                <a:lnTo>
                  <a:pt x="8517" y="9"/>
                </a:lnTo>
                <a:cubicBezTo>
                  <a:pt x="8535" y="0"/>
                  <a:pt x="8557" y="8"/>
                  <a:pt x="8565" y="26"/>
                </a:cubicBezTo>
                <a:cubicBezTo>
                  <a:pt x="8574" y="44"/>
                  <a:pt x="8566" y="66"/>
                  <a:pt x="8548" y="74"/>
                </a:cubicBezTo>
                <a:lnTo>
                  <a:pt x="8052" y="306"/>
                </a:lnTo>
                <a:lnTo>
                  <a:pt x="7551" y="538"/>
                </a:lnTo>
                <a:lnTo>
                  <a:pt x="7051" y="766"/>
                </a:lnTo>
                <a:lnTo>
                  <a:pt x="6551" y="986"/>
                </a:lnTo>
                <a:lnTo>
                  <a:pt x="6053" y="1206"/>
                </a:lnTo>
                <a:lnTo>
                  <a:pt x="5552" y="1462"/>
                </a:lnTo>
                <a:lnTo>
                  <a:pt x="5052" y="1706"/>
                </a:lnTo>
                <a:lnTo>
                  <a:pt x="4552" y="1950"/>
                </a:lnTo>
                <a:lnTo>
                  <a:pt x="4052" y="2190"/>
                </a:lnTo>
                <a:lnTo>
                  <a:pt x="3552" y="2426"/>
                </a:lnTo>
                <a:lnTo>
                  <a:pt x="3052" y="2666"/>
                </a:lnTo>
                <a:lnTo>
                  <a:pt x="2551" y="2898"/>
                </a:lnTo>
                <a:lnTo>
                  <a:pt x="2052" y="3126"/>
                </a:lnTo>
                <a:lnTo>
                  <a:pt x="1555" y="3354"/>
                </a:lnTo>
                <a:lnTo>
                  <a:pt x="1056" y="3574"/>
                </a:lnTo>
                <a:lnTo>
                  <a:pt x="553" y="3815"/>
                </a:lnTo>
                <a:lnTo>
                  <a:pt x="53" y="4007"/>
                </a:lnTo>
                <a:cubicBezTo>
                  <a:pt x="35" y="4014"/>
                  <a:pt x="14" y="4005"/>
                  <a:pt x="7" y="3986"/>
                </a:cubicBezTo>
                <a:cubicBezTo>
                  <a:pt x="0" y="3968"/>
                  <a:pt x="9" y="3947"/>
                  <a:pt x="28" y="3940"/>
                </a:cubicBezTo>
                <a:close/>
              </a:path>
            </a:pathLst>
          </a:custGeom>
          <a:solidFill>
            <a:srgbClr val="FF0000">
              <a:alpha val="11000"/>
            </a:srgbClr>
          </a:solidFill>
          <a:ln w="1588" cap="flat" cmpd="sng">
            <a:solidFill>
              <a:srgbClr val="FF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Freeform 128"/>
          <p:cNvSpPr>
            <a:spLocks/>
          </p:cNvSpPr>
          <p:nvPr/>
        </p:nvSpPr>
        <p:spPr bwMode="auto">
          <a:xfrm>
            <a:off x="5427040" y="2246378"/>
            <a:ext cx="3499244" cy="1081914"/>
          </a:xfrm>
          <a:custGeom>
            <a:avLst/>
            <a:gdLst>
              <a:gd name="T0" fmla="*/ 56 w 8574"/>
              <a:gd name="T1" fmla="*/ 2396 h 2693"/>
              <a:gd name="T2" fmla="*/ 556 w 8574"/>
              <a:gd name="T3" fmla="*/ 2624 h 2693"/>
              <a:gd name="T4" fmla="*/ 541 w 8574"/>
              <a:gd name="T5" fmla="*/ 2620 h 2693"/>
              <a:gd name="T6" fmla="*/ 1041 w 8574"/>
              <a:gd name="T7" fmla="*/ 2616 h 2693"/>
              <a:gd name="T8" fmla="*/ 1537 w 8574"/>
              <a:gd name="T9" fmla="*/ 2553 h 2693"/>
              <a:gd name="T10" fmla="*/ 2033 w 8574"/>
              <a:gd name="T11" fmla="*/ 2485 h 2693"/>
              <a:gd name="T12" fmla="*/ 2025 w 8574"/>
              <a:gd name="T13" fmla="*/ 2487 h 2693"/>
              <a:gd name="T14" fmla="*/ 2525 w 8574"/>
              <a:gd name="T15" fmla="*/ 2295 h 2693"/>
              <a:gd name="T16" fmla="*/ 3023 w 8574"/>
              <a:gd name="T17" fmla="*/ 2079 h 2693"/>
              <a:gd name="T18" fmla="*/ 3042 w 8574"/>
              <a:gd name="T19" fmla="*/ 2077 h 2693"/>
              <a:gd name="T20" fmla="*/ 3542 w 8574"/>
              <a:gd name="T21" fmla="*/ 2137 h 2693"/>
              <a:gd name="T22" fmla="*/ 3523 w 8574"/>
              <a:gd name="T23" fmla="*/ 2139 h 2693"/>
              <a:gd name="T24" fmla="*/ 4023 w 8574"/>
              <a:gd name="T25" fmla="*/ 1927 h 2693"/>
              <a:gd name="T26" fmla="*/ 4523 w 8574"/>
              <a:gd name="T27" fmla="*/ 1711 h 2693"/>
              <a:gd name="T28" fmla="*/ 5023 w 8574"/>
              <a:gd name="T29" fmla="*/ 1492 h 2693"/>
              <a:gd name="T30" fmla="*/ 5523 w 8574"/>
              <a:gd name="T31" fmla="*/ 1264 h 2693"/>
              <a:gd name="T32" fmla="*/ 6023 w 8574"/>
              <a:gd name="T33" fmla="*/ 1036 h 2693"/>
              <a:gd name="T34" fmla="*/ 6524 w 8574"/>
              <a:gd name="T35" fmla="*/ 835 h 2693"/>
              <a:gd name="T36" fmla="*/ 7024 w 8574"/>
              <a:gd name="T37" fmla="*/ 627 h 2693"/>
              <a:gd name="T38" fmla="*/ 7524 w 8574"/>
              <a:gd name="T39" fmla="*/ 419 h 2693"/>
              <a:gd name="T40" fmla="*/ 8024 w 8574"/>
              <a:gd name="T41" fmla="*/ 211 h 2693"/>
              <a:gd name="T42" fmla="*/ 8520 w 8574"/>
              <a:gd name="T43" fmla="*/ 7 h 2693"/>
              <a:gd name="T44" fmla="*/ 8567 w 8574"/>
              <a:gd name="T45" fmla="*/ 27 h 2693"/>
              <a:gd name="T46" fmla="*/ 8547 w 8574"/>
              <a:gd name="T47" fmla="*/ 74 h 2693"/>
              <a:gd name="T48" fmla="*/ 8051 w 8574"/>
              <a:gd name="T49" fmla="*/ 278 h 2693"/>
              <a:gd name="T50" fmla="*/ 7551 w 8574"/>
              <a:gd name="T51" fmla="*/ 486 h 2693"/>
              <a:gd name="T52" fmla="*/ 7051 w 8574"/>
              <a:gd name="T53" fmla="*/ 694 h 2693"/>
              <a:gd name="T54" fmla="*/ 6551 w 8574"/>
              <a:gd name="T55" fmla="*/ 902 h 2693"/>
              <a:gd name="T56" fmla="*/ 6052 w 8574"/>
              <a:gd name="T57" fmla="*/ 1101 h 2693"/>
              <a:gd name="T58" fmla="*/ 5552 w 8574"/>
              <a:gd name="T59" fmla="*/ 1329 h 2693"/>
              <a:gd name="T60" fmla="*/ 5052 w 8574"/>
              <a:gd name="T61" fmla="*/ 1557 h 2693"/>
              <a:gd name="T62" fmla="*/ 4552 w 8574"/>
              <a:gd name="T63" fmla="*/ 1778 h 2693"/>
              <a:gd name="T64" fmla="*/ 4052 w 8574"/>
              <a:gd name="T65" fmla="*/ 1994 h 2693"/>
              <a:gd name="T66" fmla="*/ 3552 w 8574"/>
              <a:gd name="T67" fmla="*/ 2206 h 2693"/>
              <a:gd name="T68" fmla="*/ 3533 w 8574"/>
              <a:gd name="T69" fmla="*/ 2208 h 2693"/>
              <a:gd name="T70" fmla="*/ 3033 w 8574"/>
              <a:gd name="T71" fmla="*/ 2148 h 2693"/>
              <a:gd name="T72" fmla="*/ 3052 w 8574"/>
              <a:gd name="T73" fmla="*/ 2146 h 2693"/>
              <a:gd name="T74" fmla="*/ 2550 w 8574"/>
              <a:gd name="T75" fmla="*/ 2362 h 2693"/>
              <a:gd name="T76" fmla="*/ 2050 w 8574"/>
              <a:gd name="T77" fmla="*/ 2554 h 2693"/>
              <a:gd name="T78" fmla="*/ 2042 w 8574"/>
              <a:gd name="T79" fmla="*/ 2556 h 2693"/>
              <a:gd name="T80" fmla="*/ 1546 w 8574"/>
              <a:gd name="T81" fmla="*/ 2624 h 2693"/>
              <a:gd name="T82" fmla="*/ 1042 w 8574"/>
              <a:gd name="T83" fmla="*/ 2688 h 2693"/>
              <a:gd name="T84" fmla="*/ 542 w 8574"/>
              <a:gd name="T85" fmla="*/ 2692 h 2693"/>
              <a:gd name="T86" fmla="*/ 527 w 8574"/>
              <a:gd name="T87" fmla="*/ 2689 h 2693"/>
              <a:gd name="T88" fmla="*/ 27 w 8574"/>
              <a:gd name="T89" fmla="*/ 2461 h 2693"/>
              <a:gd name="T90" fmla="*/ 9 w 8574"/>
              <a:gd name="T91" fmla="*/ 2414 h 2693"/>
              <a:gd name="T92" fmla="*/ 56 w 8574"/>
              <a:gd name="T93" fmla="*/ 2396 h 26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8574" h="2693">
                <a:moveTo>
                  <a:pt x="56" y="2396"/>
                </a:moveTo>
                <a:lnTo>
                  <a:pt x="556" y="2624"/>
                </a:lnTo>
                <a:lnTo>
                  <a:pt x="541" y="2620"/>
                </a:lnTo>
                <a:lnTo>
                  <a:pt x="1041" y="2616"/>
                </a:lnTo>
                <a:lnTo>
                  <a:pt x="1537" y="2553"/>
                </a:lnTo>
                <a:lnTo>
                  <a:pt x="2033" y="2485"/>
                </a:lnTo>
                <a:lnTo>
                  <a:pt x="2025" y="2487"/>
                </a:lnTo>
                <a:lnTo>
                  <a:pt x="2525" y="2295"/>
                </a:lnTo>
                <a:lnTo>
                  <a:pt x="3023" y="2079"/>
                </a:lnTo>
                <a:cubicBezTo>
                  <a:pt x="3029" y="2077"/>
                  <a:pt x="3035" y="2076"/>
                  <a:pt x="3042" y="2077"/>
                </a:cubicBezTo>
                <a:lnTo>
                  <a:pt x="3542" y="2137"/>
                </a:lnTo>
                <a:lnTo>
                  <a:pt x="3523" y="2139"/>
                </a:lnTo>
                <a:lnTo>
                  <a:pt x="4023" y="1927"/>
                </a:lnTo>
                <a:lnTo>
                  <a:pt x="4523" y="1711"/>
                </a:lnTo>
                <a:lnTo>
                  <a:pt x="5023" y="1492"/>
                </a:lnTo>
                <a:lnTo>
                  <a:pt x="5523" y="1264"/>
                </a:lnTo>
                <a:lnTo>
                  <a:pt x="6023" y="1036"/>
                </a:lnTo>
                <a:lnTo>
                  <a:pt x="6524" y="835"/>
                </a:lnTo>
                <a:lnTo>
                  <a:pt x="7024" y="627"/>
                </a:lnTo>
                <a:lnTo>
                  <a:pt x="7524" y="419"/>
                </a:lnTo>
                <a:lnTo>
                  <a:pt x="8024" y="211"/>
                </a:lnTo>
                <a:lnTo>
                  <a:pt x="8520" y="7"/>
                </a:lnTo>
                <a:cubicBezTo>
                  <a:pt x="8538" y="0"/>
                  <a:pt x="8559" y="8"/>
                  <a:pt x="8567" y="27"/>
                </a:cubicBezTo>
                <a:cubicBezTo>
                  <a:pt x="8574" y="45"/>
                  <a:pt x="8566" y="66"/>
                  <a:pt x="8547" y="74"/>
                </a:cubicBezTo>
                <a:lnTo>
                  <a:pt x="8051" y="278"/>
                </a:lnTo>
                <a:lnTo>
                  <a:pt x="7551" y="486"/>
                </a:lnTo>
                <a:lnTo>
                  <a:pt x="7051" y="694"/>
                </a:lnTo>
                <a:lnTo>
                  <a:pt x="6551" y="902"/>
                </a:lnTo>
                <a:lnTo>
                  <a:pt x="6052" y="1101"/>
                </a:lnTo>
                <a:lnTo>
                  <a:pt x="5552" y="1329"/>
                </a:lnTo>
                <a:lnTo>
                  <a:pt x="5052" y="1557"/>
                </a:lnTo>
                <a:lnTo>
                  <a:pt x="4552" y="1778"/>
                </a:lnTo>
                <a:lnTo>
                  <a:pt x="4052" y="1994"/>
                </a:lnTo>
                <a:lnTo>
                  <a:pt x="3552" y="2206"/>
                </a:lnTo>
                <a:cubicBezTo>
                  <a:pt x="3546" y="2208"/>
                  <a:pt x="3539" y="2209"/>
                  <a:pt x="3533" y="2208"/>
                </a:cubicBezTo>
                <a:lnTo>
                  <a:pt x="3033" y="2148"/>
                </a:lnTo>
                <a:lnTo>
                  <a:pt x="3052" y="2146"/>
                </a:lnTo>
                <a:lnTo>
                  <a:pt x="2550" y="2362"/>
                </a:lnTo>
                <a:lnTo>
                  <a:pt x="2050" y="2554"/>
                </a:lnTo>
                <a:cubicBezTo>
                  <a:pt x="2048" y="2555"/>
                  <a:pt x="2045" y="2556"/>
                  <a:pt x="2042" y="2556"/>
                </a:cubicBezTo>
                <a:lnTo>
                  <a:pt x="1546" y="2624"/>
                </a:lnTo>
                <a:lnTo>
                  <a:pt x="1042" y="2688"/>
                </a:lnTo>
                <a:lnTo>
                  <a:pt x="542" y="2692"/>
                </a:lnTo>
                <a:cubicBezTo>
                  <a:pt x="537" y="2693"/>
                  <a:pt x="531" y="2691"/>
                  <a:pt x="527" y="2689"/>
                </a:cubicBezTo>
                <a:lnTo>
                  <a:pt x="27" y="2461"/>
                </a:lnTo>
                <a:cubicBezTo>
                  <a:pt x="8" y="2453"/>
                  <a:pt x="0" y="2432"/>
                  <a:pt x="9" y="2414"/>
                </a:cubicBezTo>
                <a:cubicBezTo>
                  <a:pt x="17" y="2395"/>
                  <a:pt x="38" y="2387"/>
                  <a:pt x="56" y="2396"/>
                </a:cubicBezTo>
                <a:close/>
              </a:path>
            </a:pathLst>
          </a:custGeom>
          <a:noFill/>
          <a:ln w="0" cap="flat" cmpd="dbl">
            <a:solidFill>
              <a:srgbClr val="92D05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Rounded Rectangular Callout 16"/>
          <p:cNvSpPr/>
          <p:nvPr/>
        </p:nvSpPr>
        <p:spPr>
          <a:xfrm>
            <a:off x="6475052" y="3484996"/>
            <a:ext cx="2079440" cy="578882"/>
          </a:xfrm>
          <a:prstGeom prst="wedgeRoundRectCallout">
            <a:avLst>
              <a:gd name="adj1" fmla="val 3209"/>
              <a:gd name="adj2" fmla="val -3005"/>
              <a:gd name="adj3" fmla="val 16667"/>
            </a:avLst>
          </a:prstGeom>
          <a:solidFill>
            <a:schemeClr val="bg2">
              <a:alpha val="91000"/>
            </a:schemeClr>
          </a:solidFill>
          <a:ln w="6350">
            <a:solidFill>
              <a:schemeClr val="tx1"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1400" dirty="0" smtClean="0">
                <a:solidFill>
                  <a:sysClr val="windowText" lastClr="000000"/>
                </a:solidFill>
              </a:rPr>
              <a:t>June 2015 </a:t>
            </a:r>
          </a:p>
          <a:p>
            <a:pPr algn="ctr"/>
            <a:r>
              <a:rPr lang="en-GB" sz="1400" dirty="0" smtClean="0">
                <a:solidFill>
                  <a:sysClr val="windowText" lastClr="000000"/>
                </a:solidFill>
              </a:rPr>
              <a:t>Projection scenarios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cxnSp>
        <p:nvCxnSpPr>
          <p:cNvPr id="10" name="Straight Arrow Connector 9"/>
          <p:cNvCxnSpPr>
            <a:endCxn id="14" idx="40"/>
          </p:cNvCxnSpPr>
          <p:nvPr/>
        </p:nvCxnSpPr>
        <p:spPr>
          <a:xfrm flipV="1">
            <a:off x="4864100" y="3300571"/>
            <a:ext cx="1193898" cy="947732"/>
          </a:xfrm>
          <a:prstGeom prst="straightConnector1">
            <a:avLst/>
          </a:prstGeom>
          <a:ln w="12700">
            <a:solidFill>
              <a:schemeClr val="tx2"/>
            </a:solidFill>
            <a:prstDash val="sysDot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7" idx="0"/>
            <a:endCxn id="13" idx="28"/>
          </p:cNvCxnSpPr>
          <p:nvPr/>
        </p:nvCxnSpPr>
        <p:spPr>
          <a:xfrm flipH="1" flipV="1">
            <a:off x="7074564" y="2498687"/>
            <a:ext cx="440208" cy="986309"/>
          </a:xfrm>
          <a:prstGeom prst="straightConnector1">
            <a:avLst/>
          </a:prstGeom>
          <a:ln w="12700">
            <a:solidFill>
              <a:schemeClr val="tx2"/>
            </a:solidFill>
            <a:prstDash val="sysDot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7" idx="0"/>
            <a:endCxn id="14" idx="16"/>
          </p:cNvCxnSpPr>
          <p:nvPr/>
        </p:nvCxnSpPr>
        <p:spPr>
          <a:xfrm flipV="1">
            <a:off x="7514772" y="2662591"/>
            <a:ext cx="370391" cy="822405"/>
          </a:xfrm>
          <a:prstGeom prst="straightConnector1">
            <a:avLst/>
          </a:prstGeom>
          <a:ln w="12700">
            <a:solidFill>
              <a:schemeClr val="tx2"/>
            </a:solidFill>
            <a:prstDash val="sysDot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167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10917</TotalTime>
  <Words>980</Words>
  <Application>Microsoft Office PowerPoint</Application>
  <PresentationFormat>On-screen Show (4:3)</PresentationFormat>
  <Paragraphs>212</Paragraphs>
  <Slides>18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1_Office Theme</vt:lpstr>
      <vt:lpstr>Continuation of the Integrated Vaal River System Reconciliation Strategy Study: Phase2  8: Water Balance Status   Tuesday, 27 February 2018</vt:lpstr>
      <vt:lpstr>Presentation Layout</vt:lpstr>
      <vt:lpstr>PowerPoint Presentation</vt:lpstr>
      <vt:lpstr>Water Requirements</vt:lpstr>
      <vt:lpstr>Water Balance (June 2015)</vt:lpstr>
      <vt:lpstr>Reconciliation Perspectives (2015)</vt:lpstr>
      <vt:lpstr>Strategic Interventions (2015)</vt:lpstr>
      <vt:lpstr>Preliminary revised water balance  (February 2018)</vt:lpstr>
      <vt:lpstr>Rand water demand projections for 2017/2018 AOA </vt:lpstr>
      <vt:lpstr>Eskom (Total for Integrated Vaal River System)</vt:lpstr>
      <vt:lpstr>Water Requirements</vt:lpstr>
      <vt:lpstr>Storage Projection of the Komati System  (Risk analysis AOA June 2017)</vt:lpstr>
      <vt:lpstr>Storage Projection Bloemhof Dam  (Risk analysis AOA June 2017)</vt:lpstr>
      <vt:lpstr>PowerPoint Presentation</vt:lpstr>
      <vt:lpstr>Preliminary Water Balance (February 2018)</vt:lpstr>
      <vt:lpstr>Observations</vt:lpstr>
      <vt:lpstr>Reconciliation Perspectives (2015)</vt:lpstr>
      <vt:lpstr>Activities</vt:lpstr>
    </vt:vector>
  </TitlesOfParts>
  <Company>BKS PTY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Robertson, Guy</dc:creator>
  <cp:lastModifiedBy>Mbili Thandekile</cp:lastModifiedBy>
  <cp:revision>398</cp:revision>
  <cp:lastPrinted>2017-11-27T14:34:37Z</cp:lastPrinted>
  <dcterms:created xsi:type="dcterms:W3CDTF">2014-08-06T06:48:46Z</dcterms:created>
  <dcterms:modified xsi:type="dcterms:W3CDTF">2019-03-14T08:47:31Z</dcterms:modified>
</cp:coreProperties>
</file>